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62" r:id="rId4"/>
    <p:sldId id="263" r:id="rId5"/>
    <p:sldId id="260" r:id="rId6"/>
    <p:sldId id="277" r:id="rId7"/>
    <p:sldId id="346" r:id="rId8"/>
    <p:sldId id="345" r:id="rId9"/>
    <p:sldId id="347" r:id="rId10"/>
    <p:sldId id="278" r:id="rId11"/>
    <p:sldId id="351" r:id="rId12"/>
    <p:sldId id="337" r:id="rId13"/>
    <p:sldId id="338" r:id="rId14"/>
    <p:sldId id="352" r:id="rId15"/>
    <p:sldId id="348" r:id="rId16"/>
    <p:sldId id="355" r:id="rId17"/>
    <p:sldId id="356" r:id="rId18"/>
    <p:sldId id="271" r:id="rId19"/>
    <p:sldId id="272" r:id="rId20"/>
    <p:sldId id="273" r:id="rId21"/>
    <p:sldId id="274" r:id="rId22"/>
    <p:sldId id="353" r:id="rId23"/>
    <p:sldId id="354" r:id="rId24"/>
    <p:sldId id="261" r:id="rId25"/>
    <p:sldId id="266"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56334" autoAdjust="0"/>
  </p:normalViewPr>
  <p:slideViewPr>
    <p:cSldViewPr snapToGrid="0">
      <p:cViewPr varScale="1">
        <p:scale>
          <a:sx n="47" d="100"/>
          <a:sy n="47" d="100"/>
        </p:scale>
        <p:origin x="151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CD656-61A1-4D95-A80F-DFD73E4C1762}"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GB"/>
        </a:p>
      </dgm:t>
    </dgm:pt>
    <dgm:pt modelId="{290035D5-1F11-4305-B9DA-31550751FFC6}">
      <dgm:prSet phldrT="[Text]"/>
      <dgm:spPr/>
      <dgm:t>
        <a:bodyPr/>
        <a:lstStyle/>
        <a:p>
          <a:r>
            <a:rPr lang="en-GB" dirty="0"/>
            <a:t>Explain the role of CASE &amp; set the context</a:t>
          </a:r>
        </a:p>
      </dgm:t>
    </dgm:pt>
    <dgm:pt modelId="{1D82ADFC-B367-42DE-A6FD-8134AF434C8E}" type="parTrans" cxnId="{8BB3D948-4CC4-4E4C-AE36-FEF2BA94431C}">
      <dgm:prSet/>
      <dgm:spPr/>
      <dgm:t>
        <a:bodyPr/>
        <a:lstStyle/>
        <a:p>
          <a:endParaRPr lang="en-GB"/>
        </a:p>
      </dgm:t>
    </dgm:pt>
    <dgm:pt modelId="{BFA60596-477F-4FBA-865D-84F2A39F31D1}" type="sibTrans" cxnId="{8BB3D948-4CC4-4E4C-AE36-FEF2BA94431C}">
      <dgm:prSet/>
      <dgm:spPr/>
      <dgm:t>
        <a:bodyPr/>
        <a:lstStyle/>
        <a:p>
          <a:endParaRPr lang="en-GB"/>
        </a:p>
      </dgm:t>
    </dgm:pt>
    <dgm:pt modelId="{42EA7114-856A-4A48-A320-A53AD1A269F9}">
      <dgm:prSet phldrT="[Text]"/>
      <dgm:spPr/>
      <dgm:t>
        <a:bodyPr/>
        <a:lstStyle/>
        <a:p>
          <a:r>
            <a:rPr lang="en-GB" dirty="0"/>
            <a:t>Give an overview of the changes within HEE that will impact on the work of CASE</a:t>
          </a:r>
        </a:p>
      </dgm:t>
    </dgm:pt>
    <dgm:pt modelId="{6ED93D59-F00B-4647-877E-44B67573F728}" type="parTrans" cxnId="{754111F0-EC6D-47EF-AF88-6F1C14EF1F52}">
      <dgm:prSet/>
      <dgm:spPr/>
      <dgm:t>
        <a:bodyPr/>
        <a:lstStyle/>
        <a:p>
          <a:endParaRPr lang="en-GB"/>
        </a:p>
      </dgm:t>
    </dgm:pt>
    <dgm:pt modelId="{0E07403B-D7E4-4771-B3A7-BCC00337C1DC}" type="sibTrans" cxnId="{754111F0-EC6D-47EF-AF88-6F1C14EF1F52}">
      <dgm:prSet/>
      <dgm:spPr/>
      <dgm:t>
        <a:bodyPr/>
        <a:lstStyle/>
        <a:p>
          <a:endParaRPr lang="en-GB"/>
        </a:p>
      </dgm:t>
    </dgm:pt>
    <dgm:pt modelId="{9983D269-0D8C-41BE-B768-5FA4D1CCD53D}">
      <dgm:prSet phldrT="[Text]"/>
      <dgm:spPr/>
      <dgm:t>
        <a:bodyPr/>
        <a:lstStyle/>
        <a:p>
          <a:r>
            <a:rPr lang="en-GB" dirty="0"/>
            <a:t>Activity: focused v traditional courses</a:t>
          </a:r>
        </a:p>
      </dgm:t>
    </dgm:pt>
    <dgm:pt modelId="{8FBEF1B9-6C66-4CA6-8C8B-F344F7141556}" type="parTrans" cxnId="{FF65BBA6-3AF8-4D30-AC72-CB4DDE4DA5DA}">
      <dgm:prSet/>
      <dgm:spPr/>
      <dgm:t>
        <a:bodyPr/>
        <a:lstStyle/>
        <a:p>
          <a:endParaRPr lang="en-GB"/>
        </a:p>
      </dgm:t>
    </dgm:pt>
    <dgm:pt modelId="{F00FECE1-C468-4904-900D-97176EA45697}" type="sibTrans" cxnId="{FF65BBA6-3AF8-4D30-AC72-CB4DDE4DA5DA}">
      <dgm:prSet/>
      <dgm:spPr/>
      <dgm:t>
        <a:bodyPr/>
        <a:lstStyle/>
        <a:p>
          <a:endParaRPr lang="en-GB"/>
        </a:p>
      </dgm:t>
    </dgm:pt>
    <dgm:pt modelId="{90218366-BDFE-4162-B044-7D38DEB01D40}">
      <dgm:prSet/>
      <dgm:spPr/>
      <dgm:t>
        <a:bodyPr/>
        <a:lstStyle/>
        <a:p>
          <a:r>
            <a:rPr lang="en-GB" dirty="0"/>
            <a:t>Explore the challenges as new educational options are developed in the UK </a:t>
          </a:r>
        </a:p>
      </dgm:t>
    </dgm:pt>
    <dgm:pt modelId="{CC866F7B-9F80-420C-9B1C-9912BA6752F3}" type="parTrans" cxnId="{0BB8C3FA-95AF-4D8A-9E0F-56F9A67540B5}">
      <dgm:prSet/>
      <dgm:spPr/>
      <dgm:t>
        <a:bodyPr/>
        <a:lstStyle/>
        <a:p>
          <a:endParaRPr lang="en-GB"/>
        </a:p>
      </dgm:t>
    </dgm:pt>
    <dgm:pt modelId="{C3D17EA0-1A3C-4D5E-BCC1-2C181EE8E575}" type="sibTrans" cxnId="{0BB8C3FA-95AF-4D8A-9E0F-56F9A67540B5}">
      <dgm:prSet/>
      <dgm:spPr/>
      <dgm:t>
        <a:bodyPr/>
        <a:lstStyle/>
        <a:p>
          <a:endParaRPr lang="en-GB"/>
        </a:p>
      </dgm:t>
    </dgm:pt>
    <dgm:pt modelId="{9FB7415C-7514-44A9-847A-864ABE952B3F}" type="pres">
      <dgm:prSet presAssocID="{9CBCD656-61A1-4D95-A80F-DFD73E4C1762}" presName="outerComposite" presStyleCnt="0">
        <dgm:presLayoutVars>
          <dgm:chMax val="5"/>
          <dgm:dir/>
          <dgm:resizeHandles val="exact"/>
        </dgm:presLayoutVars>
      </dgm:prSet>
      <dgm:spPr/>
    </dgm:pt>
    <dgm:pt modelId="{B988D006-52BB-400E-825D-523337FD8A99}" type="pres">
      <dgm:prSet presAssocID="{9CBCD656-61A1-4D95-A80F-DFD73E4C1762}" presName="dummyMaxCanvas" presStyleCnt="0">
        <dgm:presLayoutVars/>
      </dgm:prSet>
      <dgm:spPr/>
    </dgm:pt>
    <dgm:pt modelId="{4C5ABF37-02C0-46FE-AFD8-D7D96E57090A}" type="pres">
      <dgm:prSet presAssocID="{9CBCD656-61A1-4D95-A80F-DFD73E4C1762}" presName="FourNodes_1" presStyleLbl="node1" presStyleIdx="0" presStyleCnt="4">
        <dgm:presLayoutVars>
          <dgm:bulletEnabled val="1"/>
        </dgm:presLayoutVars>
      </dgm:prSet>
      <dgm:spPr/>
    </dgm:pt>
    <dgm:pt modelId="{BBACBA50-0834-4DA9-AFDB-49A47A85C5C0}" type="pres">
      <dgm:prSet presAssocID="{9CBCD656-61A1-4D95-A80F-DFD73E4C1762}" presName="FourNodes_2" presStyleLbl="node1" presStyleIdx="1" presStyleCnt="4">
        <dgm:presLayoutVars>
          <dgm:bulletEnabled val="1"/>
        </dgm:presLayoutVars>
      </dgm:prSet>
      <dgm:spPr/>
    </dgm:pt>
    <dgm:pt modelId="{4EA31C0F-88A9-448A-A66B-E145E97999A9}" type="pres">
      <dgm:prSet presAssocID="{9CBCD656-61A1-4D95-A80F-DFD73E4C1762}" presName="FourNodes_3" presStyleLbl="node1" presStyleIdx="2" presStyleCnt="4">
        <dgm:presLayoutVars>
          <dgm:bulletEnabled val="1"/>
        </dgm:presLayoutVars>
      </dgm:prSet>
      <dgm:spPr/>
    </dgm:pt>
    <dgm:pt modelId="{34BA3045-A1E5-46D7-BCB7-774ECE511B34}" type="pres">
      <dgm:prSet presAssocID="{9CBCD656-61A1-4D95-A80F-DFD73E4C1762}" presName="FourNodes_4" presStyleLbl="node1" presStyleIdx="3" presStyleCnt="4">
        <dgm:presLayoutVars>
          <dgm:bulletEnabled val="1"/>
        </dgm:presLayoutVars>
      </dgm:prSet>
      <dgm:spPr/>
    </dgm:pt>
    <dgm:pt modelId="{B035323A-54D6-4EC2-A3C5-A3EE72828E04}" type="pres">
      <dgm:prSet presAssocID="{9CBCD656-61A1-4D95-A80F-DFD73E4C1762}" presName="FourConn_1-2" presStyleLbl="fgAccFollowNode1" presStyleIdx="0" presStyleCnt="3">
        <dgm:presLayoutVars>
          <dgm:bulletEnabled val="1"/>
        </dgm:presLayoutVars>
      </dgm:prSet>
      <dgm:spPr/>
    </dgm:pt>
    <dgm:pt modelId="{E5EC54EA-9A00-429E-8724-E67903A6FC0E}" type="pres">
      <dgm:prSet presAssocID="{9CBCD656-61A1-4D95-A80F-DFD73E4C1762}" presName="FourConn_2-3" presStyleLbl="fgAccFollowNode1" presStyleIdx="1" presStyleCnt="3">
        <dgm:presLayoutVars>
          <dgm:bulletEnabled val="1"/>
        </dgm:presLayoutVars>
      </dgm:prSet>
      <dgm:spPr/>
    </dgm:pt>
    <dgm:pt modelId="{F959F742-80F5-4985-83A4-48932551E21B}" type="pres">
      <dgm:prSet presAssocID="{9CBCD656-61A1-4D95-A80F-DFD73E4C1762}" presName="FourConn_3-4" presStyleLbl="fgAccFollowNode1" presStyleIdx="2" presStyleCnt="3">
        <dgm:presLayoutVars>
          <dgm:bulletEnabled val="1"/>
        </dgm:presLayoutVars>
      </dgm:prSet>
      <dgm:spPr/>
    </dgm:pt>
    <dgm:pt modelId="{9E1F0D7B-BF0C-4019-A1A8-35357150FA1F}" type="pres">
      <dgm:prSet presAssocID="{9CBCD656-61A1-4D95-A80F-DFD73E4C1762}" presName="FourNodes_1_text" presStyleLbl="node1" presStyleIdx="3" presStyleCnt="4">
        <dgm:presLayoutVars>
          <dgm:bulletEnabled val="1"/>
        </dgm:presLayoutVars>
      </dgm:prSet>
      <dgm:spPr/>
    </dgm:pt>
    <dgm:pt modelId="{5778C456-1D33-4971-B41F-E7A8EEAFCC4B}" type="pres">
      <dgm:prSet presAssocID="{9CBCD656-61A1-4D95-A80F-DFD73E4C1762}" presName="FourNodes_2_text" presStyleLbl="node1" presStyleIdx="3" presStyleCnt="4">
        <dgm:presLayoutVars>
          <dgm:bulletEnabled val="1"/>
        </dgm:presLayoutVars>
      </dgm:prSet>
      <dgm:spPr/>
    </dgm:pt>
    <dgm:pt modelId="{96E60A16-EDBC-43DB-A45D-0B36B3C83331}" type="pres">
      <dgm:prSet presAssocID="{9CBCD656-61A1-4D95-A80F-DFD73E4C1762}" presName="FourNodes_3_text" presStyleLbl="node1" presStyleIdx="3" presStyleCnt="4">
        <dgm:presLayoutVars>
          <dgm:bulletEnabled val="1"/>
        </dgm:presLayoutVars>
      </dgm:prSet>
      <dgm:spPr/>
    </dgm:pt>
    <dgm:pt modelId="{FAAAE190-6DC9-4BEA-AB90-5695AE944499}" type="pres">
      <dgm:prSet presAssocID="{9CBCD656-61A1-4D95-A80F-DFD73E4C1762}" presName="FourNodes_4_text" presStyleLbl="node1" presStyleIdx="3" presStyleCnt="4">
        <dgm:presLayoutVars>
          <dgm:bulletEnabled val="1"/>
        </dgm:presLayoutVars>
      </dgm:prSet>
      <dgm:spPr/>
    </dgm:pt>
  </dgm:ptLst>
  <dgm:cxnLst>
    <dgm:cxn modelId="{94BB0B03-24ED-43DC-A369-349E5AC2AE66}" type="presOf" srcId="{C3D17EA0-1A3C-4D5E-BCC1-2C181EE8E575}" destId="{F959F742-80F5-4985-83A4-48932551E21B}" srcOrd="0" destOrd="0" presId="urn:microsoft.com/office/officeart/2005/8/layout/vProcess5"/>
    <dgm:cxn modelId="{BECA0711-437A-4D85-BC73-86D3FBE2A0F4}" type="presOf" srcId="{42EA7114-856A-4A48-A320-A53AD1A269F9}" destId="{BBACBA50-0834-4DA9-AFDB-49A47A85C5C0}" srcOrd="0" destOrd="0" presId="urn:microsoft.com/office/officeart/2005/8/layout/vProcess5"/>
    <dgm:cxn modelId="{E2216D11-EBF6-4F70-BC36-DD9A21513402}" type="presOf" srcId="{290035D5-1F11-4305-B9DA-31550751FFC6}" destId="{9E1F0D7B-BF0C-4019-A1A8-35357150FA1F}" srcOrd="1" destOrd="0" presId="urn:microsoft.com/office/officeart/2005/8/layout/vProcess5"/>
    <dgm:cxn modelId="{6994EC3A-BEE3-41CF-8992-24F4C84BD8F1}" type="presOf" srcId="{90218366-BDFE-4162-B044-7D38DEB01D40}" destId="{4EA31C0F-88A9-448A-A66B-E145E97999A9}" srcOrd="0" destOrd="0" presId="urn:microsoft.com/office/officeart/2005/8/layout/vProcess5"/>
    <dgm:cxn modelId="{3BFD155D-1C1E-4DEB-A6D9-7A8FAF095C56}" type="presOf" srcId="{42EA7114-856A-4A48-A320-A53AD1A269F9}" destId="{5778C456-1D33-4971-B41F-E7A8EEAFCC4B}" srcOrd="1" destOrd="0" presId="urn:microsoft.com/office/officeart/2005/8/layout/vProcess5"/>
    <dgm:cxn modelId="{72618D5D-405E-44A6-8E58-A3E622A02F25}" type="presOf" srcId="{9983D269-0D8C-41BE-B768-5FA4D1CCD53D}" destId="{34BA3045-A1E5-46D7-BCB7-774ECE511B34}" srcOrd="0" destOrd="0" presId="urn:microsoft.com/office/officeart/2005/8/layout/vProcess5"/>
    <dgm:cxn modelId="{BF6C5C62-90A0-442C-91FC-8A8515D1A9DA}" type="presOf" srcId="{0E07403B-D7E4-4771-B3A7-BCC00337C1DC}" destId="{E5EC54EA-9A00-429E-8724-E67903A6FC0E}" srcOrd="0" destOrd="0" presId="urn:microsoft.com/office/officeart/2005/8/layout/vProcess5"/>
    <dgm:cxn modelId="{8BB3D948-4CC4-4E4C-AE36-FEF2BA94431C}" srcId="{9CBCD656-61A1-4D95-A80F-DFD73E4C1762}" destId="{290035D5-1F11-4305-B9DA-31550751FFC6}" srcOrd="0" destOrd="0" parTransId="{1D82ADFC-B367-42DE-A6FD-8134AF434C8E}" sibTransId="{BFA60596-477F-4FBA-865D-84F2A39F31D1}"/>
    <dgm:cxn modelId="{2751A273-C39F-47F3-967F-AFDF88DA0517}" type="presOf" srcId="{90218366-BDFE-4162-B044-7D38DEB01D40}" destId="{96E60A16-EDBC-43DB-A45D-0B36B3C83331}" srcOrd="1" destOrd="0" presId="urn:microsoft.com/office/officeart/2005/8/layout/vProcess5"/>
    <dgm:cxn modelId="{14FD2A7F-BCDC-46F0-A93F-2C47D9210761}" type="presOf" srcId="{BFA60596-477F-4FBA-865D-84F2A39F31D1}" destId="{B035323A-54D6-4EC2-A3C5-A3EE72828E04}" srcOrd="0" destOrd="0" presId="urn:microsoft.com/office/officeart/2005/8/layout/vProcess5"/>
    <dgm:cxn modelId="{FF65BBA6-3AF8-4D30-AC72-CB4DDE4DA5DA}" srcId="{9CBCD656-61A1-4D95-A80F-DFD73E4C1762}" destId="{9983D269-0D8C-41BE-B768-5FA4D1CCD53D}" srcOrd="3" destOrd="0" parTransId="{8FBEF1B9-6C66-4CA6-8C8B-F344F7141556}" sibTransId="{F00FECE1-C468-4904-900D-97176EA45697}"/>
    <dgm:cxn modelId="{CDA49EAC-3A18-4130-85D0-98636DAD6E17}" type="presOf" srcId="{290035D5-1F11-4305-B9DA-31550751FFC6}" destId="{4C5ABF37-02C0-46FE-AFD8-D7D96E57090A}" srcOrd="0" destOrd="0" presId="urn:microsoft.com/office/officeart/2005/8/layout/vProcess5"/>
    <dgm:cxn modelId="{49AEF3D3-8785-44B4-9FDC-FE36185699BB}" type="presOf" srcId="{9983D269-0D8C-41BE-B768-5FA4D1CCD53D}" destId="{FAAAE190-6DC9-4BEA-AB90-5695AE944499}" srcOrd="1" destOrd="0" presId="urn:microsoft.com/office/officeart/2005/8/layout/vProcess5"/>
    <dgm:cxn modelId="{754111F0-EC6D-47EF-AF88-6F1C14EF1F52}" srcId="{9CBCD656-61A1-4D95-A80F-DFD73E4C1762}" destId="{42EA7114-856A-4A48-A320-A53AD1A269F9}" srcOrd="1" destOrd="0" parTransId="{6ED93D59-F00B-4647-877E-44B67573F728}" sibTransId="{0E07403B-D7E4-4771-B3A7-BCC00337C1DC}"/>
    <dgm:cxn modelId="{0BB8C3FA-95AF-4D8A-9E0F-56F9A67540B5}" srcId="{9CBCD656-61A1-4D95-A80F-DFD73E4C1762}" destId="{90218366-BDFE-4162-B044-7D38DEB01D40}" srcOrd="2" destOrd="0" parTransId="{CC866F7B-9F80-420C-9B1C-9912BA6752F3}" sibTransId="{C3D17EA0-1A3C-4D5E-BCC1-2C181EE8E575}"/>
    <dgm:cxn modelId="{14D6E7FC-0D35-4044-AF4C-A9F2DE9C985D}" type="presOf" srcId="{9CBCD656-61A1-4D95-A80F-DFD73E4C1762}" destId="{9FB7415C-7514-44A9-847A-864ABE952B3F}" srcOrd="0" destOrd="0" presId="urn:microsoft.com/office/officeart/2005/8/layout/vProcess5"/>
    <dgm:cxn modelId="{D94B62D8-1701-43D8-A796-4FD127BA9573}" type="presParOf" srcId="{9FB7415C-7514-44A9-847A-864ABE952B3F}" destId="{B988D006-52BB-400E-825D-523337FD8A99}" srcOrd="0" destOrd="0" presId="urn:microsoft.com/office/officeart/2005/8/layout/vProcess5"/>
    <dgm:cxn modelId="{096F73FA-2880-490E-B0C6-73699F813591}" type="presParOf" srcId="{9FB7415C-7514-44A9-847A-864ABE952B3F}" destId="{4C5ABF37-02C0-46FE-AFD8-D7D96E57090A}" srcOrd="1" destOrd="0" presId="urn:microsoft.com/office/officeart/2005/8/layout/vProcess5"/>
    <dgm:cxn modelId="{A2AA5C04-5716-405A-89A4-6B01B71524FF}" type="presParOf" srcId="{9FB7415C-7514-44A9-847A-864ABE952B3F}" destId="{BBACBA50-0834-4DA9-AFDB-49A47A85C5C0}" srcOrd="2" destOrd="0" presId="urn:microsoft.com/office/officeart/2005/8/layout/vProcess5"/>
    <dgm:cxn modelId="{7D32C40C-82A1-49F0-9C50-2E4EE2EAF455}" type="presParOf" srcId="{9FB7415C-7514-44A9-847A-864ABE952B3F}" destId="{4EA31C0F-88A9-448A-A66B-E145E97999A9}" srcOrd="3" destOrd="0" presId="urn:microsoft.com/office/officeart/2005/8/layout/vProcess5"/>
    <dgm:cxn modelId="{03F43159-BDA6-41DE-BD0C-CD8DAFD9B8CD}" type="presParOf" srcId="{9FB7415C-7514-44A9-847A-864ABE952B3F}" destId="{34BA3045-A1E5-46D7-BCB7-774ECE511B34}" srcOrd="4" destOrd="0" presId="urn:microsoft.com/office/officeart/2005/8/layout/vProcess5"/>
    <dgm:cxn modelId="{05B3503C-6BE6-41C5-A2B6-65FF19C52D03}" type="presParOf" srcId="{9FB7415C-7514-44A9-847A-864ABE952B3F}" destId="{B035323A-54D6-4EC2-A3C5-A3EE72828E04}" srcOrd="5" destOrd="0" presId="urn:microsoft.com/office/officeart/2005/8/layout/vProcess5"/>
    <dgm:cxn modelId="{62EAA484-6E1E-4427-B7E7-22ED1088514C}" type="presParOf" srcId="{9FB7415C-7514-44A9-847A-864ABE952B3F}" destId="{E5EC54EA-9A00-429E-8724-E67903A6FC0E}" srcOrd="6" destOrd="0" presId="urn:microsoft.com/office/officeart/2005/8/layout/vProcess5"/>
    <dgm:cxn modelId="{FDD4B357-AC38-43C5-BF61-9F74B7683096}" type="presParOf" srcId="{9FB7415C-7514-44A9-847A-864ABE952B3F}" destId="{F959F742-80F5-4985-83A4-48932551E21B}" srcOrd="7" destOrd="0" presId="urn:microsoft.com/office/officeart/2005/8/layout/vProcess5"/>
    <dgm:cxn modelId="{68FD1064-FF45-4E4A-A903-8C2D8B1AB806}" type="presParOf" srcId="{9FB7415C-7514-44A9-847A-864ABE952B3F}" destId="{9E1F0D7B-BF0C-4019-A1A8-35357150FA1F}" srcOrd="8" destOrd="0" presId="urn:microsoft.com/office/officeart/2005/8/layout/vProcess5"/>
    <dgm:cxn modelId="{410764FD-CF5C-4285-B2C7-69FE0DA820A3}" type="presParOf" srcId="{9FB7415C-7514-44A9-847A-864ABE952B3F}" destId="{5778C456-1D33-4971-B41F-E7A8EEAFCC4B}" srcOrd="9" destOrd="0" presId="urn:microsoft.com/office/officeart/2005/8/layout/vProcess5"/>
    <dgm:cxn modelId="{7C8558FB-5F71-489C-BBB4-405A210BE753}" type="presParOf" srcId="{9FB7415C-7514-44A9-847A-864ABE952B3F}" destId="{96E60A16-EDBC-43DB-A45D-0B36B3C83331}" srcOrd="10" destOrd="0" presId="urn:microsoft.com/office/officeart/2005/8/layout/vProcess5"/>
    <dgm:cxn modelId="{A130C8BD-E3A7-4BDC-BBC8-BA33F3FDAB8C}" type="presParOf" srcId="{9FB7415C-7514-44A9-847A-864ABE952B3F}" destId="{FAAAE190-6DC9-4BEA-AB90-5695AE94449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5DED3-DA7B-41B5-898E-637395FC5C7A}" type="doc">
      <dgm:prSet loTypeId="urn:microsoft.com/office/officeart/2005/8/layout/default" loCatId="list" qsTypeId="urn:microsoft.com/office/officeart/2005/8/quickstyle/3d3" qsCatId="3D" csTypeId="urn:microsoft.com/office/officeart/2005/8/colors/accent1_4" csCatId="accent1" phldr="1"/>
      <dgm:spPr/>
      <dgm:t>
        <a:bodyPr/>
        <a:lstStyle/>
        <a:p>
          <a:endParaRPr lang="en-GB"/>
        </a:p>
      </dgm:t>
    </dgm:pt>
    <dgm:pt modelId="{81A4CD9C-88BD-4CC2-80DA-535A61630068}">
      <dgm:prSet phldrT="[Text]"/>
      <dgm:spPr/>
      <dgm:t>
        <a:bodyPr/>
        <a:lstStyle/>
        <a:p>
          <a:r>
            <a:rPr lang="en-GB" dirty="0"/>
            <a:t>Reporting should not be separated from scanning</a:t>
          </a:r>
        </a:p>
      </dgm:t>
    </dgm:pt>
    <dgm:pt modelId="{B96DECC5-7C7A-463D-9BF2-B75C0E0D00A2}" type="parTrans" cxnId="{EE6A09C0-50E9-4A8F-A5AC-BC69334DA3D2}">
      <dgm:prSet/>
      <dgm:spPr/>
      <dgm:t>
        <a:bodyPr/>
        <a:lstStyle/>
        <a:p>
          <a:endParaRPr lang="en-GB"/>
        </a:p>
      </dgm:t>
    </dgm:pt>
    <dgm:pt modelId="{518EF3E1-9B99-4006-B95A-2E4069FCB0F7}" type="sibTrans" cxnId="{EE6A09C0-50E9-4A8F-A5AC-BC69334DA3D2}">
      <dgm:prSet/>
      <dgm:spPr/>
      <dgm:t>
        <a:bodyPr/>
        <a:lstStyle/>
        <a:p>
          <a:endParaRPr lang="en-GB"/>
        </a:p>
      </dgm:t>
    </dgm:pt>
    <dgm:pt modelId="{89CA3EA0-554F-4297-BD3A-C237A3CB5245}">
      <dgm:prSet phldrT="[Text]"/>
      <dgm:spPr/>
      <dgm:t>
        <a:bodyPr/>
        <a:lstStyle/>
        <a:p>
          <a:r>
            <a:rPr lang="en-GB" dirty="0"/>
            <a:t>Assessment and interpretation of save imaged = sub-optimal practice. Deficiencies cannot be rectified post-scan </a:t>
          </a:r>
        </a:p>
        <a:p>
          <a:r>
            <a:rPr lang="en-GB" dirty="0"/>
            <a:t>Dual reporting can help increase specificity</a:t>
          </a:r>
        </a:p>
      </dgm:t>
    </dgm:pt>
    <dgm:pt modelId="{1117FEB0-46C9-4E17-B8F1-F77548BF7911}" type="parTrans" cxnId="{1D20CCA4-E979-40E3-97F8-B998CFFA3626}">
      <dgm:prSet/>
      <dgm:spPr/>
      <dgm:t>
        <a:bodyPr/>
        <a:lstStyle/>
        <a:p>
          <a:endParaRPr lang="en-GB"/>
        </a:p>
      </dgm:t>
    </dgm:pt>
    <dgm:pt modelId="{B5F3A93F-DC59-40F1-90B1-3B3AB2D22F91}" type="sibTrans" cxnId="{1D20CCA4-E979-40E3-97F8-B998CFFA3626}">
      <dgm:prSet/>
      <dgm:spPr/>
      <dgm:t>
        <a:bodyPr/>
        <a:lstStyle/>
        <a:p>
          <a:endParaRPr lang="en-GB"/>
        </a:p>
      </dgm:t>
    </dgm:pt>
    <dgm:pt modelId="{69E96410-99F1-4D70-858E-46F49A34B49A}">
      <dgm:prSet phldrT="[Text]"/>
      <dgm:spPr/>
      <dgm:t>
        <a:bodyPr/>
        <a:lstStyle/>
        <a:p>
          <a:r>
            <a:rPr lang="en-GB" dirty="0"/>
            <a:t>Need for competence at the point of scanning is paramount</a:t>
          </a:r>
        </a:p>
      </dgm:t>
    </dgm:pt>
    <dgm:pt modelId="{D7546F7C-9260-494E-8EDE-477603F85D70}" type="parTrans" cxnId="{C5549E85-5BA4-4142-95E2-D9EE8DD0F5E9}">
      <dgm:prSet/>
      <dgm:spPr/>
      <dgm:t>
        <a:bodyPr/>
        <a:lstStyle/>
        <a:p>
          <a:endParaRPr lang="en-GB"/>
        </a:p>
      </dgm:t>
    </dgm:pt>
    <dgm:pt modelId="{3967037B-35B4-4D69-AE43-0C9D2BF4FAED}" type="sibTrans" cxnId="{C5549E85-5BA4-4142-95E2-D9EE8DD0F5E9}">
      <dgm:prSet/>
      <dgm:spPr/>
      <dgm:t>
        <a:bodyPr/>
        <a:lstStyle/>
        <a:p>
          <a:endParaRPr lang="en-GB"/>
        </a:p>
      </dgm:t>
    </dgm:pt>
    <dgm:pt modelId="{6C02614D-C247-4F70-8AEC-5DEFC4A14AC2}">
      <dgm:prSet phldrT="[Text]"/>
      <dgm:spPr/>
      <dgm:t>
        <a:bodyPr/>
        <a:lstStyle/>
        <a:p>
          <a:r>
            <a:rPr lang="en-GB" dirty="0"/>
            <a:t>Workforce modelling &amp; innovative training routes should increase ‘efficiency of provision and effectiveness in delivery of diagnosis and treatment to patients’</a:t>
          </a:r>
        </a:p>
      </dgm:t>
    </dgm:pt>
    <dgm:pt modelId="{565DF11E-67FB-45E0-8FBB-0389E1D6430A}" type="parTrans" cxnId="{681D044B-E2DD-4DAD-9D0E-45FF6389A7E2}">
      <dgm:prSet/>
      <dgm:spPr/>
      <dgm:t>
        <a:bodyPr/>
        <a:lstStyle/>
        <a:p>
          <a:endParaRPr lang="en-GB"/>
        </a:p>
      </dgm:t>
    </dgm:pt>
    <dgm:pt modelId="{F1880F71-5281-4C01-98F3-526391415839}" type="sibTrans" cxnId="{681D044B-E2DD-4DAD-9D0E-45FF6389A7E2}">
      <dgm:prSet/>
      <dgm:spPr/>
      <dgm:t>
        <a:bodyPr/>
        <a:lstStyle/>
        <a:p>
          <a:endParaRPr lang="en-GB"/>
        </a:p>
      </dgm:t>
    </dgm:pt>
    <dgm:pt modelId="{EF0F2C2F-35D0-433D-9FDC-3101643B04DD}" type="pres">
      <dgm:prSet presAssocID="{F175DED3-DA7B-41B5-898E-637395FC5C7A}" presName="diagram" presStyleCnt="0">
        <dgm:presLayoutVars>
          <dgm:dir/>
          <dgm:resizeHandles val="exact"/>
        </dgm:presLayoutVars>
      </dgm:prSet>
      <dgm:spPr/>
    </dgm:pt>
    <dgm:pt modelId="{D10C973F-EC3C-4A5E-872F-AAC4024BF4E8}" type="pres">
      <dgm:prSet presAssocID="{81A4CD9C-88BD-4CC2-80DA-535A61630068}" presName="node" presStyleLbl="node1" presStyleIdx="0" presStyleCnt="4">
        <dgm:presLayoutVars>
          <dgm:bulletEnabled val="1"/>
        </dgm:presLayoutVars>
      </dgm:prSet>
      <dgm:spPr/>
    </dgm:pt>
    <dgm:pt modelId="{37F4838B-D257-49F0-8311-C98A533EF015}" type="pres">
      <dgm:prSet presAssocID="{518EF3E1-9B99-4006-B95A-2E4069FCB0F7}" presName="sibTrans" presStyleCnt="0"/>
      <dgm:spPr/>
    </dgm:pt>
    <dgm:pt modelId="{23855235-C469-4FC0-B3B9-83583FD474A5}" type="pres">
      <dgm:prSet presAssocID="{89CA3EA0-554F-4297-BD3A-C237A3CB5245}" presName="node" presStyleLbl="node1" presStyleIdx="1" presStyleCnt="4">
        <dgm:presLayoutVars>
          <dgm:bulletEnabled val="1"/>
        </dgm:presLayoutVars>
      </dgm:prSet>
      <dgm:spPr/>
    </dgm:pt>
    <dgm:pt modelId="{42891B9C-F4A5-4FAA-ABA7-075E3AA22BDC}" type="pres">
      <dgm:prSet presAssocID="{B5F3A93F-DC59-40F1-90B1-3B3AB2D22F91}" presName="sibTrans" presStyleCnt="0"/>
      <dgm:spPr/>
    </dgm:pt>
    <dgm:pt modelId="{CA31906F-022D-4B4B-9A25-9F28A50DEF98}" type="pres">
      <dgm:prSet presAssocID="{69E96410-99F1-4D70-858E-46F49A34B49A}" presName="node" presStyleLbl="node1" presStyleIdx="2" presStyleCnt="4">
        <dgm:presLayoutVars>
          <dgm:bulletEnabled val="1"/>
        </dgm:presLayoutVars>
      </dgm:prSet>
      <dgm:spPr/>
    </dgm:pt>
    <dgm:pt modelId="{29432DAC-3F60-45BD-AA2C-CE03491B5709}" type="pres">
      <dgm:prSet presAssocID="{3967037B-35B4-4D69-AE43-0C9D2BF4FAED}" presName="sibTrans" presStyleCnt="0"/>
      <dgm:spPr/>
    </dgm:pt>
    <dgm:pt modelId="{772D4196-881E-4DC3-A92F-5D108A47C587}" type="pres">
      <dgm:prSet presAssocID="{6C02614D-C247-4F70-8AEC-5DEFC4A14AC2}" presName="node" presStyleLbl="node1" presStyleIdx="3" presStyleCnt="4">
        <dgm:presLayoutVars>
          <dgm:bulletEnabled val="1"/>
        </dgm:presLayoutVars>
      </dgm:prSet>
      <dgm:spPr/>
    </dgm:pt>
  </dgm:ptLst>
  <dgm:cxnLst>
    <dgm:cxn modelId="{A08AD624-6671-4BB7-80B0-7A55C103BF81}" type="presOf" srcId="{F175DED3-DA7B-41B5-898E-637395FC5C7A}" destId="{EF0F2C2F-35D0-433D-9FDC-3101643B04DD}" srcOrd="0" destOrd="0" presId="urn:microsoft.com/office/officeart/2005/8/layout/default"/>
    <dgm:cxn modelId="{5F01E527-720B-4EB8-B00F-0B4ADBEEFB0D}" type="presOf" srcId="{81A4CD9C-88BD-4CC2-80DA-535A61630068}" destId="{D10C973F-EC3C-4A5E-872F-AAC4024BF4E8}" srcOrd="0" destOrd="0" presId="urn:microsoft.com/office/officeart/2005/8/layout/default"/>
    <dgm:cxn modelId="{681D044B-E2DD-4DAD-9D0E-45FF6389A7E2}" srcId="{F175DED3-DA7B-41B5-898E-637395FC5C7A}" destId="{6C02614D-C247-4F70-8AEC-5DEFC4A14AC2}" srcOrd="3" destOrd="0" parTransId="{565DF11E-67FB-45E0-8FBB-0389E1D6430A}" sibTransId="{F1880F71-5281-4C01-98F3-526391415839}"/>
    <dgm:cxn modelId="{C5549E85-5BA4-4142-95E2-D9EE8DD0F5E9}" srcId="{F175DED3-DA7B-41B5-898E-637395FC5C7A}" destId="{69E96410-99F1-4D70-858E-46F49A34B49A}" srcOrd="2" destOrd="0" parTransId="{D7546F7C-9260-494E-8EDE-477603F85D70}" sibTransId="{3967037B-35B4-4D69-AE43-0C9D2BF4FAED}"/>
    <dgm:cxn modelId="{1D20CCA4-E979-40E3-97F8-B998CFFA3626}" srcId="{F175DED3-DA7B-41B5-898E-637395FC5C7A}" destId="{89CA3EA0-554F-4297-BD3A-C237A3CB5245}" srcOrd="1" destOrd="0" parTransId="{1117FEB0-46C9-4E17-B8F1-F77548BF7911}" sibTransId="{B5F3A93F-DC59-40F1-90B1-3B3AB2D22F91}"/>
    <dgm:cxn modelId="{EEAAD6AB-1EE2-41E5-B806-75A37AE9411F}" type="presOf" srcId="{6C02614D-C247-4F70-8AEC-5DEFC4A14AC2}" destId="{772D4196-881E-4DC3-A92F-5D108A47C587}" srcOrd="0" destOrd="0" presId="urn:microsoft.com/office/officeart/2005/8/layout/default"/>
    <dgm:cxn modelId="{EE6A09C0-50E9-4A8F-A5AC-BC69334DA3D2}" srcId="{F175DED3-DA7B-41B5-898E-637395FC5C7A}" destId="{81A4CD9C-88BD-4CC2-80DA-535A61630068}" srcOrd="0" destOrd="0" parTransId="{B96DECC5-7C7A-463D-9BF2-B75C0E0D00A2}" sibTransId="{518EF3E1-9B99-4006-B95A-2E4069FCB0F7}"/>
    <dgm:cxn modelId="{7D8EFADD-9FA1-4485-A2C0-840DBFF80711}" type="presOf" srcId="{89CA3EA0-554F-4297-BD3A-C237A3CB5245}" destId="{23855235-C469-4FC0-B3B9-83583FD474A5}" srcOrd="0" destOrd="0" presId="urn:microsoft.com/office/officeart/2005/8/layout/default"/>
    <dgm:cxn modelId="{09B134E4-C26A-4E82-B980-A7779039552C}" type="presOf" srcId="{69E96410-99F1-4D70-858E-46F49A34B49A}" destId="{CA31906F-022D-4B4B-9A25-9F28A50DEF98}" srcOrd="0" destOrd="0" presId="urn:microsoft.com/office/officeart/2005/8/layout/default"/>
    <dgm:cxn modelId="{1317998B-8519-433D-9D99-213F79224DDA}" type="presParOf" srcId="{EF0F2C2F-35D0-433D-9FDC-3101643B04DD}" destId="{D10C973F-EC3C-4A5E-872F-AAC4024BF4E8}" srcOrd="0" destOrd="0" presId="urn:microsoft.com/office/officeart/2005/8/layout/default"/>
    <dgm:cxn modelId="{4381ACD7-62F5-4335-8E20-9F1175544CF4}" type="presParOf" srcId="{EF0F2C2F-35D0-433D-9FDC-3101643B04DD}" destId="{37F4838B-D257-49F0-8311-C98A533EF015}" srcOrd="1" destOrd="0" presId="urn:microsoft.com/office/officeart/2005/8/layout/default"/>
    <dgm:cxn modelId="{E7C21595-13D2-4932-AB02-39661F7EDB9E}" type="presParOf" srcId="{EF0F2C2F-35D0-433D-9FDC-3101643B04DD}" destId="{23855235-C469-4FC0-B3B9-83583FD474A5}" srcOrd="2" destOrd="0" presId="urn:microsoft.com/office/officeart/2005/8/layout/default"/>
    <dgm:cxn modelId="{1536AFE9-94B0-4DFA-BE5F-D721A27F3E48}" type="presParOf" srcId="{EF0F2C2F-35D0-433D-9FDC-3101643B04DD}" destId="{42891B9C-F4A5-4FAA-ABA7-075E3AA22BDC}" srcOrd="3" destOrd="0" presId="urn:microsoft.com/office/officeart/2005/8/layout/default"/>
    <dgm:cxn modelId="{33273AEE-7E51-4F49-8EF2-6CAE09C5A575}" type="presParOf" srcId="{EF0F2C2F-35D0-433D-9FDC-3101643B04DD}" destId="{CA31906F-022D-4B4B-9A25-9F28A50DEF98}" srcOrd="4" destOrd="0" presId="urn:microsoft.com/office/officeart/2005/8/layout/default"/>
    <dgm:cxn modelId="{4ACD4906-59E0-44D0-A5E3-78E34EE178B7}" type="presParOf" srcId="{EF0F2C2F-35D0-433D-9FDC-3101643B04DD}" destId="{29432DAC-3F60-45BD-AA2C-CE03491B5709}" srcOrd="5" destOrd="0" presId="urn:microsoft.com/office/officeart/2005/8/layout/default"/>
    <dgm:cxn modelId="{01C2AB24-A070-4F39-A709-4464801ACD94}" type="presParOf" srcId="{EF0F2C2F-35D0-433D-9FDC-3101643B04DD}" destId="{772D4196-881E-4DC3-A92F-5D108A47C58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2F71F-BFF4-42DC-BE41-5861B05F20BB}" type="doc">
      <dgm:prSet loTypeId="urn:microsoft.com/office/officeart/2005/8/layout/lProcess2" loCatId="list" qsTypeId="urn:microsoft.com/office/officeart/2005/8/quickstyle/3d3" qsCatId="3D" csTypeId="urn:microsoft.com/office/officeart/2005/8/colors/accent1_4" csCatId="accent1" phldr="1"/>
      <dgm:spPr/>
      <dgm:t>
        <a:bodyPr/>
        <a:lstStyle/>
        <a:p>
          <a:endParaRPr lang="en-GB"/>
        </a:p>
      </dgm:t>
    </dgm:pt>
    <dgm:pt modelId="{3E7E35C2-6509-45EE-A527-7DD3CF0A8B1E}">
      <dgm:prSet phldrT="[Text]"/>
      <dgm:spPr/>
      <dgm:t>
        <a:bodyPr/>
        <a:lstStyle/>
        <a:p>
          <a:r>
            <a:rPr lang="en-GB" dirty="0"/>
            <a:t>Focused v programme</a:t>
          </a:r>
        </a:p>
      </dgm:t>
    </dgm:pt>
    <dgm:pt modelId="{2605F44C-9D49-4EDD-8FE1-0ECC644D6285}" type="parTrans" cxnId="{B2AAE244-0CCD-4CF9-8ABE-8E0E5916EC73}">
      <dgm:prSet/>
      <dgm:spPr/>
      <dgm:t>
        <a:bodyPr/>
        <a:lstStyle/>
        <a:p>
          <a:endParaRPr lang="en-GB"/>
        </a:p>
      </dgm:t>
    </dgm:pt>
    <dgm:pt modelId="{804B2333-358F-4EE8-A93B-3F549D70A091}" type="sibTrans" cxnId="{B2AAE244-0CCD-4CF9-8ABE-8E0E5916EC73}">
      <dgm:prSet/>
      <dgm:spPr/>
      <dgm:t>
        <a:bodyPr/>
        <a:lstStyle/>
        <a:p>
          <a:endParaRPr lang="en-GB"/>
        </a:p>
      </dgm:t>
    </dgm:pt>
    <dgm:pt modelId="{D00C5875-0FB9-4E83-A1D1-59D77A0A46FA}">
      <dgm:prSet phldrT="[Text]"/>
      <dgm:spPr/>
      <dgm:t>
        <a:bodyPr/>
        <a:lstStyle/>
        <a:p>
          <a:r>
            <a:rPr lang="en-GB" dirty="0"/>
            <a:t>Differentiation </a:t>
          </a:r>
        </a:p>
      </dgm:t>
    </dgm:pt>
    <dgm:pt modelId="{0382BF40-0829-4743-ADC4-433F8C666C75}" type="parTrans" cxnId="{E8A119BF-C2CC-4DDB-801A-8347BCB257A3}">
      <dgm:prSet/>
      <dgm:spPr/>
      <dgm:t>
        <a:bodyPr/>
        <a:lstStyle/>
        <a:p>
          <a:endParaRPr lang="en-GB"/>
        </a:p>
      </dgm:t>
    </dgm:pt>
    <dgm:pt modelId="{8E727A4A-94B1-42DB-9B20-F74669F03C46}" type="sibTrans" cxnId="{E8A119BF-C2CC-4DDB-801A-8347BCB257A3}">
      <dgm:prSet/>
      <dgm:spPr/>
      <dgm:t>
        <a:bodyPr/>
        <a:lstStyle/>
        <a:p>
          <a:endParaRPr lang="en-GB"/>
        </a:p>
      </dgm:t>
    </dgm:pt>
    <dgm:pt modelId="{37183359-24D5-417A-B6C0-29B6905B73E6}">
      <dgm:prSet phldrT="[Text]"/>
      <dgm:spPr/>
      <dgm:t>
        <a:bodyPr/>
        <a:lstStyle/>
        <a:p>
          <a:r>
            <a:rPr lang="en-GB" dirty="0"/>
            <a:t>Not short cut </a:t>
          </a:r>
        </a:p>
      </dgm:t>
    </dgm:pt>
    <dgm:pt modelId="{8742DDAA-6E7E-4CBC-A4F4-008B0D9DDF13}" type="parTrans" cxnId="{7BC3B7B4-9ADB-4636-A3B0-79AE2B33D84E}">
      <dgm:prSet/>
      <dgm:spPr/>
      <dgm:t>
        <a:bodyPr/>
        <a:lstStyle/>
        <a:p>
          <a:endParaRPr lang="en-GB"/>
        </a:p>
      </dgm:t>
    </dgm:pt>
    <dgm:pt modelId="{8A0B2F93-CA34-48C5-A4B7-C5BBC580C6A3}" type="sibTrans" cxnId="{7BC3B7B4-9ADB-4636-A3B0-79AE2B33D84E}">
      <dgm:prSet/>
      <dgm:spPr/>
      <dgm:t>
        <a:bodyPr/>
        <a:lstStyle/>
        <a:p>
          <a:endParaRPr lang="en-GB"/>
        </a:p>
      </dgm:t>
    </dgm:pt>
    <dgm:pt modelId="{7D4B8565-83B4-4C92-89BB-0FBDE9AEAB02}">
      <dgm:prSet phldrT="[Text]"/>
      <dgm:spPr/>
      <dgm:t>
        <a:bodyPr/>
        <a:lstStyle/>
        <a:p>
          <a:r>
            <a:rPr lang="en-GB" dirty="0"/>
            <a:t>Voluntary roles. Consistency</a:t>
          </a:r>
        </a:p>
      </dgm:t>
    </dgm:pt>
    <dgm:pt modelId="{2CA882A9-B325-4146-B5C1-D31A5249877D}" type="parTrans" cxnId="{B72F6877-16DA-4412-BB08-CBB089E9285F}">
      <dgm:prSet/>
      <dgm:spPr/>
      <dgm:t>
        <a:bodyPr/>
        <a:lstStyle/>
        <a:p>
          <a:endParaRPr lang="en-GB"/>
        </a:p>
      </dgm:t>
    </dgm:pt>
    <dgm:pt modelId="{5E74C325-E3A6-4105-9606-DE06FAB45944}" type="sibTrans" cxnId="{B72F6877-16DA-4412-BB08-CBB089E9285F}">
      <dgm:prSet/>
      <dgm:spPr/>
      <dgm:t>
        <a:bodyPr/>
        <a:lstStyle/>
        <a:p>
          <a:endParaRPr lang="en-GB"/>
        </a:p>
      </dgm:t>
    </dgm:pt>
    <dgm:pt modelId="{7668895D-5C04-41F0-9AFB-E1E43181B3AD}">
      <dgm:prSet phldrT="[Text]"/>
      <dgm:spPr/>
      <dgm:t>
        <a:bodyPr/>
        <a:lstStyle/>
        <a:p>
          <a:r>
            <a:rPr lang="en-GB" dirty="0"/>
            <a:t>CASE committee </a:t>
          </a:r>
        </a:p>
      </dgm:t>
    </dgm:pt>
    <dgm:pt modelId="{2BC48BF0-2B7F-487A-A102-BA5E3D52D746}" type="parTrans" cxnId="{B02B5AA4-C9D3-4585-986A-A84E9AC5C7FD}">
      <dgm:prSet/>
      <dgm:spPr/>
      <dgm:t>
        <a:bodyPr/>
        <a:lstStyle/>
        <a:p>
          <a:endParaRPr lang="en-GB"/>
        </a:p>
      </dgm:t>
    </dgm:pt>
    <dgm:pt modelId="{089CBF32-B26D-4C2D-9E50-256E4E2781D9}" type="sibTrans" cxnId="{B02B5AA4-C9D3-4585-986A-A84E9AC5C7FD}">
      <dgm:prSet/>
      <dgm:spPr/>
      <dgm:t>
        <a:bodyPr/>
        <a:lstStyle/>
        <a:p>
          <a:endParaRPr lang="en-GB"/>
        </a:p>
      </dgm:t>
    </dgm:pt>
    <dgm:pt modelId="{D196F036-D28A-45E9-973A-6D4B08714E47}">
      <dgm:prSet phldrT="[Text]"/>
      <dgm:spPr/>
      <dgm:t>
        <a:bodyPr/>
        <a:lstStyle/>
        <a:p>
          <a:r>
            <a:rPr lang="en-GB" dirty="0"/>
            <a:t>Training</a:t>
          </a:r>
        </a:p>
      </dgm:t>
    </dgm:pt>
    <dgm:pt modelId="{B321B7F4-CF7A-4544-B889-A270CE480A0D}" type="parTrans" cxnId="{E1A167F3-9209-4B98-B703-29E49167E11F}">
      <dgm:prSet/>
      <dgm:spPr/>
      <dgm:t>
        <a:bodyPr/>
        <a:lstStyle/>
        <a:p>
          <a:endParaRPr lang="en-GB"/>
        </a:p>
      </dgm:t>
    </dgm:pt>
    <dgm:pt modelId="{9C019A0C-2AB5-46FA-9529-78221B2EF126}" type="sibTrans" cxnId="{E1A167F3-9209-4B98-B703-29E49167E11F}">
      <dgm:prSet/>
      <dgm:spPr/>
      <dgm:t>
        <a:bodyPr/>
        <a:lstStyle/>
        <a:p>
          <a:endParaRPr lang="en-GB"/>
        </a:p>
      </dgm:t>
    </dgm:pt>
    <dgm:pt modelId="{C5048859-7B31-4FFF-B0A1-15AB5F171FF4}">
      <dgm:prSet phldrT="[Text]"/>
      <dgm:spPr/>
      <dgm:t>
        <a:bodyPr/>
        <a:lstStyle/>
        <a:p>
          <a:r>
            <a:rPr lang="en-GB" dirty="0"/>
            <a:t>New entry pathways</a:t>
          </a:r>
        </a:p>
      </dgm:t>
    </dgm:pt>
    <dgm:pt modelId="{812EE0FF-0549-499F-8D3E-9BB2DC8BBF7D}" type="parTrans" cxnId="{9664B1E6-06FF-4C2A-A8FF-94D25357CAE8}">
      <dgm:prSet/>
      <dgm:spPr/>
      <dgm:t>
        <a:bodyPr/>
        <a:lstStyle/>
        <a:p>
          <a:endParaRPr lang="en-GB"/>
        </a:p>
      </dgm:t>
    </dgm:pt>
    <dgm:pt modelId="{D578435C-6613-409A-B2AA-5E86225E9349}" type="sibTrans" cxnId="{9664B1E6-06FF-4C2A-A8FF-94D25357CAE8}">
      <dgm:prSet/>
      <dgm:spPr/>
      <dgm:t>
        <a:bodyPr/>
        <a:lstStyle/>
        <a:p>
          <a:endParaRPr lang="en-GB"/>
        </a:p>
      </dgm:t>
    </dgm:pt>
    <dgm:pt modelId="{4C622547-C1A1-4A4B-BAEF-8BBFC6DBE522}">
      <dgm:prSet phldrT="[Text]"/>
      <dgm:spPr/>
      <dgm:t>
        <a:bodyPr/>
        <a:lstStyle/>
        <a:p>
          <a:r>
            <a:rPr lang="en-GB" dirty="0"/>
            <a:t>Direct entry Ug</a:t>
          </a:r>
        </a:p>
      </dgm:t>
    </dgm:pt>
    <dgm:pt modelId="{1282DD49-DBEB-4593-852E-90277C0981F9}" type="parTrans" cxnId="{874CFC2F-0BD0-4346-96A0-A6DDF12CFBE7}">
      <dgm:prSet/>
      <dgm:spPr/>
      <dgm:t>
        <a:bodyPr/>
        <a:lstStyle/>
        <a:p>
          <a:endParaRPr lang="en-GB"/>
        </a:p>
      </dgm:t>
    </dgm:pt>
    <dgm:pt modelId="{C4DA8BCF-06C2-40C0-8D49-4AB3FA8B050F}" type="sibTrans" cxnId="{874CFC2F-0BD0-4346-96A0-A6DDF12CFBE7}">
      <dgm:prSet/>
      <dgm:spPr/>
      <dgm:t>
        <a:bodyPr/>
        <a:lstStyle/>
        <a:p>
          <a:endParaRPr lang="en-GB"/>
        </a:p>
      </dgm:t>
    </dgm:pt>
    <dgm:pt modelId="{44421BA8-8ABA-4AA2-96F4-76C513F66E2D}">
      <dgm:prSet/>
      <dgm:spPr/>
      <dgm:t>
        <a:bodyPr/>
        <a:lstStyle/>
        <a:p>
          <a:r>
            <a:rPr lang="en-GB"/>
            <a:t>Direct entry Pg</a:t>
          </a:r>
          <a:endParaRPr lang="en-GB" dirty="0"/>
        </a:p>
      </dgm:t>
    </dgm:pt>
    <dgm:pt modelId="{CD257267-FCED-4143-8E19-0EA90669664E}" type="parTrans" cxnId="{7385598B-D3B0-4005-8006-06F0459B58DB}">
      <dgm:prSet/>
      <dgm:spPr/>
      <dgm:t>
        <a:bodyPr/>
        <a:lstStyle/>
        <a:p>
          <a:endParaRPr lang="en-GB"/>
        </a:p>
      </dgm:t>
    </dgm:pt>
    <dgm:pt modelId="{99667F8A-7F65-4B69-91DE-B601519E6731}" type="sibTrans" cxnId="{7385598B-D3B0-4005-8006-06F0459B58DB}">
      <dgm:prSet/>
      <dgm:spPr/>
      <dgm:t>
        <a:bodyPr/>
        <a:lstStyle/>
        <a:p>
          <a:endParaRPr lang="en-GB"/>
        </a:p>
      </dgm:t>
    </dgm:pt>
    <dgm:pt modelId="{E1AF7766-B598-434A-9A93-39437A6545C7}" type="pres">
      <dgm:prSet presAssocID="{4412F71F-BFF4-42DC-BE41-5861B05F20BB}" presName="theList" presStyleCnt="0">
        <dgm:presLayoutVars>
          <dgm:dir/>
          <dgm:animLvl val="lvl"/>
          <dgm:resizeHandles val="exact"/>
        </dgm:presLayoutVars>
      </dgm:prSet>
      <dgm:spPr/>
    </dgm:pt>
    <dgm:pt modelId="{63FCFAE9-4CED-498C-84DD-6BE6853A52D4}" type="pres">
      <dgm:prSet presAssocID="{3E7E35C2-6509-45EE-A527-7DD3CF0A8B1E}" presName="compNode" presStyleCnt="0"/>
      <dgm:spPr/>
    </dgm:pt>
    <dgm:pt modelId="{97B1C840-87F1-4FB9-8F95-C7BEF645C159}" type="pres">
      <dgm:prSet presAssocID="{3E7E35C2-6509-45EE-A527-7DD3CF0A8B1E}" presName="aNode" presStyleLbl="bgShp" presStyleIdx="0" presStyleCnt="3"/>
      <dgm:spPr/>
    </dgm:pt>
    <dgm:pt modelId="{554106EC-8AAE-4514-8A02-B1BD41D68BC2}" type="pres">
      <dgm:prSet presAssocID="{3E7E35C2-6509-45EE-A527-7DD3CF0A8B1E}" presName="textNode" presStyleLbl="bgShp" presStyleIdx="0" presStyleCnt="3"/>
      <dgm:spPr/>
    </dgm:pt>
    <dgm:pt modelId="{3884C652-17F6-46E9-902A-464B2D76F844}" type="pres">
      <dgm:prSet presAssocID="{3E7E35C2-6509-45EE-A527-7DD3CF0A8B1E}" presName="compChildNode" presStyleCnt="0"/>
      <dgm:spPr/>
    </dgm:pt>
    <dgm:pt modelId="{B85E33A0-1B5F-485F-8D6B-3FB9AEA8B628}" type="pres">
      <dgm:prSet presAssocID="{3E7E35C2-6509-45EE-A527-7DD3CF0A8B1E}" presName="theInnerList" presStyleCnt="0"/>
      <dgm:spPr/>
    </dgm:pt>
    <dgm:pt modelId="{23E194C3-8CB2-48BB-A59C-F41C6A2400B1}" type="pres">
      <dgm:prSet presAssocID="{D00C5875-0FB9-4E83-A1D1-59D77A0A46FA}" presName="childNode" presStyleLbl="node1" presStyleIdx="0" presStyleCnt="6">
        <dgm:presLayoutVars>
          <dgm:bulletEnabled val="1"/>
        </dgm:presLayoutVars>
      </dgm:prSet>
      <dgm:spPr/>
    </dgm:pt>
    <dgm:pt modelId="{A91121B3-7C22-4A86-BB4B-CF9CD6C4C52B}" type="pres">
      <dgm:prSet presAssocID="{D00C5875-0FB9-4E83-A1D1-59D77A0A46FA}" presName="aSpace2" presStyleCnt="0"/>
      <dgm:spPr/>
    </dgm:pt>
    <dgm:pt modelId="{11C7109C-CA54-4644-9BC5-36F29D472620}" type="pres">
      <dgm:prSet presAssocID="{37183359-24D5-417A-B6C0-29B6905B73E6}" presName="childNode" presStyleLbl="node1" presStyleIdx="1" presStyleCnt="6">
        <dgm:presLayoutVars>
          <dgm:bulletEnabled val="1"/>
        </dgm:presLayoutVars>
      </dgm:prSet>
      <dgm:spPr/>
    </dgm:pt>
    <dgm:pt modelId="{C7E7ADF6-13A4-474E-A697-221F432B4006}" type="pres">
      <dgm:prSet presAssocID="{3E7E35C2-6509-45EE-A527-7DD3CF0A8B1E}" presName="aSpace" presStyleCnt="0"/>
      <dgm:spPr/>
    </dgm:pt>
    <dgm:pt modelId="{68359D0C-5FC8-4F3A-B3FD-83C84E4F56D2}" type="pres">
      <dgm:prSet presAssocID="{7D4B8565-83B4-4C92-89BB-0FBDE9AEAB02}" presName="compNode" presStyleCnt="0"/>
      <dgm:spPr/>
    </dgm:pt>
    <dgm:pt modelId="{66E2D439-444D-4C1E-B339-68287C016BA4}" type="pres">
      <dgm:prSet presAssocID="{7D4B8565-83B4-4C92-89BB-0FBDE9AEAB02}" presName="aNode" presStyleLbl="bgShp" presStyleIdx="1" presStyleCnt="3"/>
      <dgm:spPr/>
    </dgm:pt>
    <dgm:pt modelId="{76115353-8FC9-4CC2-906B-A7DF515FEC0A}" type="pres">
      <dgm:prSet presAssocID="{7D4B8565-83B4-4C92-89BB-0FBDE9AEAB02}" presName="textNode" presStyleLbl="bgShp" presStyleIdx="1" presStyleCnt="3"/>
      <dgm:spPr/>
    </dgm:pt>
    <dgm:pt modelId="{3D36A864-8D13-477F-9C43-3F8A897932D5}" type="pres">
      <dgm:prSet presAssocID="{7D4B8565-83B4-4C92-89BB-0FBDE9AEAB02}" presName="compChildNode" presStyleCnt="0"/>
      <dgm:spPr/>
    </dgm:pt>
    <dgm:pt modelId="{064CD85D-3E1F-4469-9DDA-7EA1C7E2897C}" type="pres">
      <dgm:prSet presAssocID="{7D4B8565-83B4-4C92-89BB-0FBDE9AEAB02}" presName="theInnerList" presStyleCnt="0"/>
      <dgm:spPr/>
    </dgm:pt>
    <dgm:pt modelId="{5A537BC1-1387-413E-9E8A-849E172A3AA5}" type="pres">
      <dgm:prSet presAssocID="{7668895D-5C04-41F0-9AFB-E1E43181B3AD}" presName="childNode" presStyleLbl="node1" presStyleIdx="2" presStyleCnt="6">
        <dgm:presLayoutVars>
          <dgm:bulletEnabled val="1"/>
        </dgm:presLayoutVars>
      </dgm:prSet>
      <dgm:spPr/>
    </dgm:pt>
    <dgm:pt modelId="{57CC2B3E-8667-4C6C-A942-02CDCE459F1B}" type="pres">
      <dgm:prSet presAssocID="{7668895D-5C04-41F0-9AFB-E1E43181B3AD}" presName="aSpace2" presStyleCnt="0"/>
      <dgm:spPr/>
    </dgm:pt>
    <dgm:pt modelId="{E5E734ED-C6D5-4AB1-8655-31A7F4D77F88}" type="pres">
      <dgm:prSet presAssocID="{D196F036-D28A-45E9-973A-6D4B08714E47}" presName="childNode" presStyleLbl="node1" presStyleIdx="3" presStyleCnt="6">
        <dgm:presLayoutVars>
          <dgm:bulletEnabled val="1"/>
        </dgm:presLayoutVars>
      </dgm:prSet>
      <dgm:spPr/>
    </dgm:pt>
    <dgm:pt modelId="{4B528644-2CCA-4955-A747-62C75ED2BBFE}" type="pres">
      <dgm:prSet presAssocID="{7D4B8565-83B4-4C92-89BB-0FBDE9AEAB02}" presName="aSpace" presStyleCnt="0"/>
      <dgm:spPr/>
    </dgm:pt>
    <dgm:pt modelId="{EAC390E2-2B6D-4453-9CA7-00C99980DA47}" type="pres">
      <dgm:prSet presAssocID="{C5048859-7B31-4FFF-B0A1-15AB5F171FF4}" presName="compNode" presStyleCnt="0"/>
      <dgm:spPr/>
    </dgm:pt>
    <dgm:pt modelId="{DCC46D85-B7F1-4381-9AC2-300648E590A1}" type="pres">
      <dgm:prSet presAssocID="{C5048859-7B31-4FFF-B0A1-15AB5F171FF4}" presName="aNode" presStyleLbl="bgShp" presStyleIdx="2" presStyleCnt="3"/>
      <dgm:spPr/>
    </dgm:pt>
    <dgm:pt modelId="{53AD528C-44B9-4B67-8150-65715F119C29}" type="pres">
      <dgm:prSet presAssocID="{C5048859-7B31-4FFF-B0A1-15AB5F171FF4}" presName="textNode" presStyleLbl="bgShp" presStyleIdx="2" presStyleCnt="3"/>
      <dgm:spPr/>
    </dgm:pt>
    <dgm:pt modelId="{83A17A3E-5D42-4E16-ABE5-94949653014B}" type="pres">
      <dgm:prSet presAssocID="{C5048859-7B31-4FFF-B0A1-15AB5F171FF4}" presName="compChildNode" presStyleCnt="0"/>
      <dgm:spPr/>
    </dgm:pt>
    <dgm:pt modelId="{017668DA-A17A-493D-B132-264F149A4C91}" type="pres">
      <dgm:prSet presAssocID="{C5048859-7B31-4FFF-B0A1-15AB5F171FF4}" presName="theInnerList" presStyleCnt="0"/>
      <dgm:spPr/>
    </dgm:pt>
    <dgm:pt modelId="{5B6BDDCC-2F9D-4763-BE1D-A6C66833621E}" type="pres">
      <dgm:prSet presAssocID="{44421BA8-8ABA-4AA2-96F4-76C513F66E2D}" presName="childNode" presStyleLbl="node1" presStyleIdx="4" presStyleCnt="6">
        <dgm:presLayoutVars>
          <dgm:bulletEnabled val="1"/>
        </dgm:presLayoutVars>
      </dgm:prSet>
      <dgm:spPr/>
    </dgm:pt>
    <dgm:pt modelId="{8A24B2CD-8FDB-4640-8196-CA50397C9803}" type="pres">
      <dgm:prSet presAssocID="{44421BA8-8ABA-4AA2-96F4-76C513F66E2D}" presName="aSpace2" presStyleCnt="0"/>
      <dgm:spPr/>
    </dgm:pt>
    <dgm:pt modelId="{8F6FB0E4-7940-40FF-B685-38E52504831A}" type="pres">
      <dgm:prSet presAssocID="{4C622547-C1A1-4A4B-BAEF-8BBFC6DBE522}" presName="childNode" presStyleLbl="node1" presStyleIdx="5" presStyleCnt="6">
        <dgm:presLayoutVars>
          <dgm:bulletEnabled val="1"/>
        </dgm:presLayoutVars>
      </dgm:prSet>
      <dgm:spPr/>
    </dgm:pt>
  </dgm:ptLst>
  <dgm:cxnLst>
    <dgm:cxn modelId="{58A19E0B-87FB-403A-9877-F71E185B27BA}" type="presOf" srcId="{D196F036-D28A-45E9-973A-6D4B08714E47}" destId="{E5E734ED-C6D5-4AB1-8655-31A7F4D77F88}" srcOrd="0" destOrd="0" presId="urn:microsoft.com/office/officeart/2005/8/layout/lProcess2"/>
    <dgm:cxn modelId="{FB78481E-3C24-428B-A058-31C7A97CD157}" type="presOf" srcId="{7D4B8565-83B4-4C92-89BB-0FBDE9AEAB02}" destId="{76115353-8FC9-4CC2-906B-A7DF515FEC0A}" srcOrd="1" destOrd="0" presId="urn:microsoft.com/office/officeart/2005/8/layout/lProcess2"/>
    <dgm:cxn modelId="{874CFC2F-0BD0-4346-96A0-A6DDF12CFBE7}" srcId="{C5048859-7B31-4FFF-B0A1-15AB5F171FF4}" destId="{4C622547-C1A1-4A4B-BAEF-8BBFC6DBE522}" srcOrd="1" destOrd="0" parTransId="{1282DD49-DBEB-4593-852E-90277C0981F9}" sibTransId="{C4DA8BCF-06C2-40C0-8D49-4AB3FA8B050F}"/>
    <dgm:cxn modelId="{46E2D53C-15A9-4DD9-9A28-FD1DF05DC1C0}" type="presOf" srcId="{3E7E35C2-6509-45EE-A527-7DD3CF0A8B1E}" destId="{554106EC-8AAE-4514-8A02-B1BD41D68BC2}" srcOrd="1" destOrd="0" presId="urn:microsoft.com/office/officeart/2005/8/layout/lProcess2"/>
    <dgm:cxn modelId="{45FD5F3D-F684-4D09-A309-F247E88D65B8}" type="presOf" srcId="{4412F71F-BFF4-42DC-BE41-5861B05F20BB}" destId="{E1AF7766-B598-434A-9A93-39437A6545C7}" srcOrd="0" destOrd="0" presId="urn:microsoft.com/office/officeart/2005/8/layout/lProcess2"/>
    <dgm:cxn modelId="{A0D24040-CEBB-44C6-A290-E0DC83F70B7B}" type="presOf" srcId="{3E7E35C2-6509-45EE-A527-7DD3CF0A8B1E}" destId="{97B1C840-87F1-4FB9-8F95-C7BEF645C159}" srcOrd="0" destOrd="0" presId="urn:microsoft.com/office/officeart/2005/8/layout/lProcess2"/>
    <dgm:cxn modelId="{B2AAE244-0CCD-4CF9-8ABE-8E0E5916EC73}" srcId="{4412F71F-BFF4-42DC-BE41-5861B05F20BB}" destId="{3E7E35C2-6509-45EE-A527-7DD3CF0A8B1E}" srcOrd="0" destOrd="0" parTransId="{2605F44C-9D49-4EDD-8FE1-0ECC644D6285}" sibTransId="{804B2333-358F-4EE8-A93B-3F549D70A091}"/>
    <dgm:cxn modelId="{F7CAB267-2AED-4E17-AD7E-074D883E1274}" type="presOf" srcId="{7668895D-5C04-41F0-9AFB-E1E43181B3AD}" destId="{5A537BC1-1387-413E-9E8A-849E172A3AA5}" srcOrd="0" destOrd="0" presId="urn:microsoft.com/office/officeart/2005/8/layout/lProcess2"/>
    <dgm:cxn modelId="{C908706A-1D90-412D-A6C6-7C311D397109}" type="presOf" srcId="{7D4B8565-83B4-4C92-89BB-0FBDE9AEAB02}" destId="{66E2D439-444D-4C1E-B339-68287C016BA4}" srcOrd="0" destOrd="0" presId="urn:microsoft.com/office/officeart/2005/8/layout/lProcess2"/>
    <dgm:cxn modelId="{64318053-2C86-4F0A-9044-049AE8006FAA}" type="presOf" srcId="{C5048859-7B31-4FFF-B0A1-15AB5F171FF4}" destId="{53AD528C-44B9-4B67-8150-65715F119C29}" srcOrd="1" destOrd="0" presId="urn:microsoft.com/office/officeart/2005/8/layout/lProcess2"/>
    <dgm:cxn modelId="{B72F6877-16DA-4412-BB08-CBB089E9285F}" srcId="{4412F71F-BFF4-42DC-BE41-5861B05F20BB}" destId="{7D4B8565-83B4-4C92-89BB-0FBDE9AEAB02}" srcOrd="1" destOrd="0" parTransId="{2CA882A9-B325-4146-B5C1-D31A5249877D}" sibTransId="{5E74C325-E3A6-4105-9606-DE06FAB45944}"/>
    <dgm:cxn modelId="{7385598B-D3B0-4005-8006-06F0459B58DB}" srcId="{C5048859-7B31-4FFF-B0A1-15AB5F171FF4}" destId="{44421BA8-8ABA-4AA2-96F4-76C513F66E2D}" srcOrd="0" destOrd="0" parTransId="{CD257267-FCED-4143-8E19-0EA90669664E}" sibTransId="{99667F8A-7F65-4B69-91DE-B601519E6731}"/>
    <dgm:cxn modelId="{34AFE4A2-CBFD-41D8-AB85-5055F0F8D6C5}" type="presOf" srcId="{D00C5875-0FB9-4E83-A1D1-59D77A0A46FA}" destId="{23E194C3-8CB2-48BB-A59C-F41C6A2400B1}" srcOrd="0" destOrd="0" presId="urn:microsoft.com/office/officeart/2005/8/layout/lProcess2"/>
    <dgm:cxn modelId="{B02B5AA4-C9D3-4585-986A-A84E9AC5C7FD}" srcId="{7D4B8565-83B4-4C92-89BB-0FBDE9AEAB02}" destId="{7668895D-5C04-41F0-9AFB-E1E43181B3AD}" srcOrd="0" destOrd="0" parTransId="{2BC48BF0-2B7F-487A-A102-BA5E3D52D746}" sibTransId="{089CBF32-B26D-4C2D-9E50-256E4E2781D9}"/>
    <dgm:cxn modelId="{7BC3B7B4-9ADB-4636-A3B0-79AE2B33D84E}" srcId="{3E7E35C2-6509-45EE-A527-7DD3CF0A8B1E}" destId="{37183359-24D5-417A-B6C0-29B6905B73E6}" srcOrd="1" destOrd="0" parTransId="{8742DDAA-6E7E-4CBC-A4F4-008B0D9DDF13}" sibTransId="{8A0B2F93-CA34-48C5-A4B7-C5BBC580C6A3}"/>
    <dgm:cxn modelId="{54B5F3BB-CFF9-433D-94B7-D4466418B7BE}" type="presOf" srcId="{44421BA8-8ABA-4AA2-96F4-76C513F66E2D}" destId="{5B6BDDCC-2F9D-4763-BE1D-A6C66833621E}" srcOrd="0" destOrd="0" presId="urn:microsoft.com/office/officeart/2005/8/layout/lProcess2"/>
    <dgm:cxn modelId="{E8A119BF-C2CC-4DDB-801A-8347BCB257A3}" srcId="{3E7E35C2-6509-45EE-A527-7DD3CF0A8B1E}" destId="{D00C5875-0FB9-4E83-A1D1-59D77A0A46FA}" srcOrd="0" destOrd="0" parTransId="{0382BF40-0829-4743-ADC4-433F8C666C75}" sibTransId="{8E727A4A-94B1-42DB-9B20-F74669F03C46}"/>
    <dgm:cxn modelId="{B447B2C4-CDA6-495D-9511-A87DAFD93351}" type="presOf" srcId="{C5048859-7B31-4FFF-B0A1-15AB5F171FF4}" destId="{DCC46D85-B7F1-4381-9AC2-300648E590A1}" srcOrd="0" destOrd="0" presId="urn:microsoft.com/office/officeart/2005/8/layout/lProcess2"/>
    <dgm:cxn modelId="{2FDF6FDB-44B8-483A-8413-613BDA871ADC}" type="presOf" srcId="{37183359-24D5-417A-B6C0-29B6905B73E6}" destId="{11C7109C-CA54-4644-9BC5-36F29D472620}" srcOrd="0" destOrd="0" presId="urn:microsoft.com/office/officeart/2005/8/layout/lProcess2"/>
    <dgm:cxn modelId="{9664B1E6-06FF-4C2A-A8FF-94D25357CAE8}" srcId="{4412F71F-BFF4-42DC-BE41-5861B05F20BB}" destId="{C5048859-7B31-4FFF-B0A1-15AB5F171FF4}" srcOrd="2" destOrd="0" parTransId="{812EE0FF-0549-499F-8D3E-9BB2DC8BBF7D}" sibTransId="{D578435C-6613-409A-B2AA-5E86225E9349}"/>
    <dgm:cxn modelId="{E1A167F3-9209-4B98-B703-29E49167E11F}" srcId="{7D4B8565-83B4-4C92-89BB-0FBDE9AEAB02}" destId="{D196F036-D28A-45E9-973A-6D4B08714E47}" srcOrd="1" destOrd="0" parTransId="{B321B7F4-CF7A-4544-B889-A270CE480A0D}" sibTransId="{9C019A0C-2AB5-46FA-9529-78221B2EF126}"/>
    <dgm:cxn modelId="{F50BE6FB-C8B2-42E6-A682-AF21C3CFC45C}" type="presOf" srcId="{4C622547-C1A1-4A4B-BAEF-8BBFC6DBE522}" destId="{8F6FB0E4-7940-40FF-B685-38E52504831A}" srcOrd="0" destOrd="0" presId="urn:microsoft.com/office/officeart/2005/8/layout/lProcess2"/>
    <dgm:cxn modelId="{AE277AC5-221B-442B-B1F1-4D0D667C996D}" type="presParOf" srcId="{E1AF7766-B598-434A-9A93-39437A6545C7}" destId="{63FCFAE9-4CED-498C-84DD-6BE6853A52D4}" srcOrd="0" destOrd="0" presId="urn:microsoft.com/office/officeart/2005/8/layout/lProcess2"/>
    <dgm:cxn modelId="{11AC9157-B2AD-48FB-90DC-EB7BF46628AC}" type="presParOf" srcId="{63FCFAE9-4CED-498C-84DD-6BE6853A52D4}" destId="{97B1C840-87F1-4FB9-8F95-C7BEF645C159}" srcOrd="0" destOrd="0" presId="urn:microsoft.com/office/officeart/2005/8/layout/lProcess2"/>
    <dgm:cxn modelId="{9A0EC7D5-AFB5-41F4-B50A-46781013B450}" type="presParOf" srcId="{63FCFAE9-4CED-498C-84DD-6BE6853A52D4}" destId="{554106EC-8AAE-4514-8A02-B1BD41D68BC2}" srcOrd="1" destOrd="0" presId="urn:microsoft.com/office/officeart/2005/8/layout/lProcess2"/>
    <dgm:cxn modelId="{4BD31C3A-39E3-4CFD-A9F5-B2AC7FD54954}" type="presParOf" srcId="{63FCFAE9-4CED-498C-84DD-6BE6853A52D4}" destId="{3884C652-17F6-46E9-902A-464B2D76F844}" srcOrd="2" destOrd="0" presId="urn:microsoft.com/office/officeart/2005/8/layout/lProcess2"/>
    <dgm:cxn modelId="{F7A03AAE-06E7-465B-8412-97A417D60F26}" type="presParOf" srcId="{3884C652-17F6-46E9-902A-464B2D76F844}" destId="{B85E33A0-1B5F-485F-8D6B-3FB9AEA8B628}" srcOrd="0" destOrd="0" presId="urn:microsoft.com/office/officeart/2005/8/layout/lProcess2"/>
    <dgm:cxn modelId="{EC098058-8814-43AA-BCCD-B098A85E5A9E}" type="presParOf" srcId="{B85E33A0-1B5F-485F-8D6B-3FB9AEA8B628}" destId="{23E194C3-8CB2-48BB-A59C-F41C6A2400B1}" srcOrd="0" destOrd="0" presId="urn:microsoft.com/office/officeart/2005/8/layout/lProcess2"/>
    <dgm:cxn modelId="{9FB2EA7C-0732-4DAC-A528-855536A034EE}" type="presParOf" srcId="{B85E33A0-1B5F-485F-8D6B-3FB9AEA8B628}" destId="{A91121B3-7C22-4A86-BB4B-CF9CD6C4C52B}" srcOrd="1" destOrd="0" presId="urn:microsoft.com/office/officeart/2005/8/layout/lProcess2"/>
    <dgm:cxn modelId="{53B7E727-88AC-406D-A9DD-DE4F36F4956E}" type="presParOf" srcId="{B85E33A0-1B5F-485F-8D6B-3FB9AEA8B628}" destId="{11C7109C-CA54-4644-9BC5-36F29D472620}" srcOrd="2" destOrd="0" presId="urn:microsoft.com/office/officeart/2005/8/layout/lProcess2"/>
    <dgm:cxn modelId="{76FC2D96-D094-4080-8FF3-740375F9D9F0}" type="presParOf" srcId="{E1AF7766-B598-434A-9A93-39437A6545C7}" destId="{C7E7ADF6-13A4-474E-A697-221F432B4006}" srcOrd="1" destOrd="0" presId="urn:microsoft.com/office/officeart/2005/8/layout/lProcess2"/>
    <dgm:cxn modelId="{D583B8BB-F826-413F-9798-D13EAE0B8F35}" type="presParOf" srcId="{E1AF7766-B598-434A-9A93-39437A6545C7}" destId="{68359D0C-5FC8-4F3A-B3FD-83C84E4F56D2}" srcOrd="2" destOrd="0" presId="urn:microsoft.com/office/officeart/2005/8/layout/lProcess2"/>
    <dgm:cxn modelId="{7EDDF2B4-F489-4A98-9F8A-7C029DD098E1}" type="presParOf" srcId="{68359D0C-5FC8-4F3A-B3FD-83C84E4F56D2}" destId="{66E2D439-444D-4C1E-B339-68287C016BA4}" srcOrd="0" destOrd="0" presId="urn:microsoft.com/office/officeart/2005/8/layout/lProcess2"/>
    <dgm:cxn modelId="{BBBECC54-E260-4B20-85B7-01294675A741}" type="presParOf" srcId="{68359D0C-5FC8-4F3A-B3FD-83C84E4F56D2}" destId="{76115353-8FC9-4CC2-906B-A7DF515FEC0A}" srcOrd="1" destOrd="0" presId="urn:microsoft.com/office/officeart/2005/8/layout/lProcess2"/>
    <dgm:cxn modelId="{46C8CABF-8D4E-49B1-9330-EEB84E256634}" type="presParOf" srcId="{68359D0C-5FC8-4F3A-B3FD-83C84E4F56D2}" destId="{3D36A864-8D13-477F-9C43-3F8A897932D5}" srcOrd="2" destOrd="0" presId="urn:microsoft.com/office/officeart/2005/8/layout/lProcess2"/>
    <dgm:cxn modelId="{32C5C90C-CFF6-4E23-AA75-7AC4BBD55C0D}" type="presParOf" srcId="{3D36A864-8D13-477F-9C43-3F8A897932D5}" destId="{064CD85D-3E1F-4469-9DDA-7EA1C7E2897C}" srcOrd="0" destOrd="0" presId="urn:microsoft.com/office/officeart/2005/8/layout/lProcess2"/>
    <dgm:cxn modelId="{5694803C-4E03-4FD2-8A29-2380F6D9D7C6}" type="presParOf" srcId="{064CD85D-3E1F-4469-9DDA-7EA1C7E2897C}" destId="{5A537BC1-1387-413E-9E8A-849E172A3AA5}" srcOrd="0" destOrd="0" presId="urn:microsoft.com/office/officeart/2005/8/layout/lProcess2"/>
    <dgm:cxn modelId="{C163929F-87B8-47A8-8A5C-B34D2784A602}" type="presParOf" srcId="{064CD85D-3E1F-4469-9DDA-7EA1C7E2897C}" destId="{57CC2B3E-8667-4C6C-A942-02CDCE459F1B}" srcOrd="1" destOrd="0" presId="urn:microsoft.com/office/officeart/2005/8/layout/lProcess2"/>
    <dgm:cxn modelId="{183D5C31-0903-4C02-A2FA-1D45F3004519}" type="presParOf" srcId="{064CD85D-3E1F-4469-9DDA-7EA1C7E2897C}" destId="{E5E734ED-C6D5-4AB1-8655-31A7F4D77F88}" srcOrd="2" destOrd="0" presId="urn:microsoft.com/office/officeart/2005/8/layout/lProcess2"/>
    <dgm:cxn modelId="{E352EF50-8037-4A7E-A6C6-E2403E2A17BF}" type="presParOf" srcId="{E1AF7766-B598-434A-9A93-39437A6545C7}" destId="{4B528644-2CCA-4955-A747-62C75ED2BBFE}" srcOrd="3" destOrd="0" presId="urn:microsoft.com/office/officeart/2005/8/layout/lProcess2"/>
    <dgm:cxn modelId="{F7CED3C3-42C9-4D8A-A97E-D4E63D2C3C4A}" type="presParOf" srcId="{E1AF7766-B598-434A-9A93-39437A6545C7}" destId="{EAC390E2-2B6D-4453-9CA7-00C99980DA47}" srcOrd="4" destOrd="0" presId="urn:microsoft.com/office/officeart/2005/8/layout/lProcess2"/>
    <dgm:cxn modelId="{A296EEA2-C9AB-43F1-94B7-D3A31226D7BA}" type="presParOf" srcId="{EAC390E2-2B6D-4453-9CA7-00C99980DA47}" destId="{DCC46D85-B7F1-4381-9AC2-300648E590A1}" srcOrd="0" destOrd="0" presId="urn:microsoft.com/office/officeart/2005/8/layout/lProcess2"/>
    <dgm:cxn modelId="{75354F26-74E2-4204-AFD9-811FE6CF8DCD}" type="presParOf" srcId="{EAC390E2-2B6D-4453-9CA7-00C99980DA47}" destId="{53AD528C-44B9-4B67-8150-65715F119C29}" srcOrd="1" destOrd="0" presId="urn:microsoft.com/office/officeart/2005/8/layout/lProcess2"/>
    <dgm:cxn modelId="{AE01988C-E234-461F-8BC4-1E193925D079}" type="presParOf" srcId="{EAC390E2-2B6D-4453-9CA7-00C99980DA47}" destId="{83A17A3E-5D42-4E16-ABE5-94949653014B}" srcOrd="2" destOrd="0" presId="urn:microsoft.com/office/officeart/2005/8/layout/lProcess2"/>
    <dgm:cxn modelId="{A5B29DD8-0665-4E0C-8F28-08EA14EA45DE}" type="presParOf" srcId="{83A17A3E-5D42-4E16-ABE5-94949653014B}" destId="{017668DA-A17A-493D-B132-264F149A4C91}" srcOrd="0" destOrd="0" presId="urn:microsoft.com/office/officeart/2005/8/layout/lProcess2"/>
    <dgm:cxn modelId="{B4B22E8A-47A6-4F94-8AEB-69BD620618E6}" type="presParOf" srcId="{017668DA-A17A-493D-B132-264F149A4C91}" destId="{5B6BDDCC-2F9D-4763-BE1D-A6C66833621E}" srcOrd="0" destOrd="0" presId="urn:microsoft.com/office/officeart/2005/8/layout/lProcess2"/>
    <dgm:cxn modelId="{C251BB4E-877C-45AB-A813-02FB440E33AA}" type="presParOf" srcId="{017668DA-A17A-493D-B132-264F149A4C91}" destId="{8A24B2CD-8FDB-4640-8196-CA50397C9803}" srcOrd="1" destOrd="0" presId="urn:microsoft.com/office/officeart/2005/8/layout/lProcess2"/>
    <dgm:cxn modelId="{2C398D0A-6516-4064-B56C-22D773184ACF}" type="presParOf" srcId="{017668DA-A17A-493D-B132-264F149A4C91}" destId="{8F6FB0E4-7940-40FF-B685-38E52504831A}"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EF283-6994-48D9-86A9-143571DF9E3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8024A992-40FB-4EB6-B80C-CF705AEF1382}">
      <dgm:prSet phldrT="[Text]" custT="1"/>
      <dgm:spPr/>
      <dgm:t>
        <a:bodyPr/>
        <a:lstStyle/>
        <a:p>
          <a:r>
            <a:rPr lang="en-GB" sz="1800" dirty="0"/>
            <a:t>Need to develop new training models</a:t>
          </a:r>
        </a:p>
      </dgm:t>
    </dgm:pt>
    <dgm:pt modelId="{293BB023-A015-49B6-BF3A-1F6EDA82B9F5}" type="parTrans" cxnId="{6AB36754-4CCC-4482-BC7B-4672870870CE}">
      <dgm:prSet/>
      <dgm:spPr/>
      <dgm:t>
        <a:bodyPr/>
        <a:lstStyle/>
        <a:p>
          <a:endParaRPr lang="en-GB" sz="1800"/>
        </a:p>
      </dgm:t>
    </dgm:pt>
    <dgm:pt modelId="{8A91CA85-6DB3-4B68-BBF8-A9C060AB6477}" type="sibTrans" cxnId="{6AB36754-4CCC-4482-BC7B-4672870870CE}">
      <dgm:prSet/>
      <dgm:spPr/>
      <dgm:t>
        <a:bodyPr/>
        <a:lstStyle/>
        <a:p>
          <a:endParaRPr lang="en-GB" sz="1800"/>
        </a:p>
      </dgm:t>
    </dgm:pt>
    <dgm:pt modelId="{73DE9ECA-09B1-4F10-9433-F28454832878}">
      <dgm:prSet phldrT="[Text]" custT="1"/>
      <dgm:spPr/>
      <dgm:t>
        <a:bodyPr/>
        <a:lstStyle/>
        <a:p>
          <a:r>
            <a:rPr lang="en-GB" sz="1800" dirty="0"/>
            <a:t>Need sustainable supply of appropriately trained &amp; supported sonographers for future</a:t>
          </a:r>
        </a:p>
      </dgm:t>
    </dgm:pt>
    <dgm:pt modelId="{4E1706D8-811B-4E79-AB5F-521FD6002D82}" type="parTrans" cxnId="{ECEE512B-6BFE-4F82-858C-8CA900B0A365}">
      <dgm:prSet/>
      <dgm:spPr/>
      <dgm:t>
        <a:bodyPr/>
        <a:lstStyle/>
        <a:p>
          <a:endParaRPr lang="en-GB" sz="1800"/>
        </a:p>
      </dgm:t>
    </dgm:pt>
    <dgm:pt modelId="{45AF90EB-B402-459F-B058-437A88E35A21}" type="sibTrans" cxnId="{ECEE512B-6BFE-4F82-858C-8CA900B0A365}">
      <dgm:prSet/>
      <dgm:spPr/>
      <dgm:t>
        <a:bodyPr/>
        <a:lstStyle/>
        <a:p>
          <a:endParaRPr lang="en-GB" sz="1800"/>
        </a:p>
      </dgm:t>
    </dgm:pt>
    <dgm:pt modelId="{B4F45086-389E-4E9B-B01D-717728021706}">
      <dgm:prSet phldrT="[Text]" custT="1"/>
      <dgm:spPr/>
      <dgm:t>
        <a:bodyPr/>
        <a:lstStyle/>
        <a:p>
          <a:r>
            <a:rPr lang="en-GB" sz="1800" dirty="0"/>
            <a:t>Career structure has to be developed to support regulation of sonography as a profession</a:t>
          </a:r>
        </a:p>
      </dgm:t>
    </dgm:pt>
    <dgm:pt modelId="{C250775B-6448-4DC4-954E-631427236F0C}" type="parTrans" cxnId="{487D0B4F-6E96-467E-8EE4-23AF34EA1EBF}">
      <dgm:prSet/>
      <dgm:spPr/>
      <dgm:t>
        <a:bodyPr/>
        <a:lstStyle/>
        <a:p>
          <a:endParaRPr lang="en-GB" sz="1800"/>
        </a:p>
      </dgm:t>
    </dgm:pt>
    <dgm:pt modelId="{B35F012B-A8A7-4E11-930C-C19AAE7B3935}" type="sibTrans" cxnId="{487D0B4F-6E96-467E-8EE4-23AF34EA1EBF}">
      <dgm:prSet/>
      <dgm:spPr/>
      <dgm:t>
        <a:bodyPr/>
        <a:lstStyle/>
        <a:p>
          <a:endParaRPr lang="en-GB" sz="1800"/>
        </a:p>
      </dgm:t>
    </dgm:pt>
    <dgm:pt modelId="{862AAD88-23DA-4BA3-9FCF-9DC984C1F15A}">
      <dgm:prSet custT="1"/>
      <dgm:spPr/>
      <dgm:t>
        <a:bodyPr/>
        <a:lstStyle/>
        <a:p>
          <a:r>
            <a:rPr lang="en-GB" sz="1800" dirty="0"/>
            <a:t>Can’t carry on as we are</a:t>
          </a:r>
        </a:p>
      </dgm:t>
    </dgm:pt>
    <dgm:pt modelId="{868DF65D-9BE6-48DE-A4AC-8F54F8708712}" type="parTrans" cxnId="{A8BFF182-B078-47BA-A82C-4BC617341456}">
      <dgm:prSet/>
      <dgm:spPr/>
      <dgm:t>
        <a:bodyPr/>
        <a:lstStyle/>
        <a:p>
          <a:endParaRPr lang="en-GB" sz="1800"/>
        </a:p>
      </dgm:t>
    </dgm:pt>
    <dgm:pt modelId="{2529449E-268B-4DF1-BFA5-43B9C129E965}" type="sibTrans" cxnId="{A8BFF182-B078-47BA-A82C-4BC617341456}">
      <dgm:prSet/>
      <dgm:spPr/>
      <dgm:t>
        <a:bodyPr/>
        <a:lstStyle/>
        <a:p>
          <a:endParaRPr lang="en-GB" sz="1800"/>
        </a:p>
      </dgm:t>
    </dgm:pt>
    <dgm:pt modelId="{958674F1-601B-432F-90B0-7AD5154C9E4C}" type="pres">
      <dgm:prSet presAssocID="{D13EF283-6994-48D9-86A9-143571DF9E37}" presName="linear" presStyleCnt="0">
        <dgm:presLayoutVars>
          <dgm:dir/>
          <dgm:animLvl val="lvl"/>
          <dgm:resizeHandles val="exact"/>
        </dgm:presLayoutVars>
      </dgm:prSet>
      <dgm:spPr/>
    </dgm:pt>
    <dgm:pt modelId="{F33FE61C-8B4E-44DF-9EA8-08667A3706CF}" type="pres">
      <dgm:prSet presAssocID="{8024A992-40FB-4EB6-B80C-CF705AEF1382}" presName="parentLin" presStyleCnt="0"/>
      <dgm:spPr/>
    </dgm:pt>
    <dgm:pt modelId="{1D02A0BD-3206-4F29-A979-BBEFBD8D22E4}" type="pres">
      <dgm:prSet presAssocID="{8024A992-40FB-4EB6-B80C-CF705AEF1382}" presName="parentLeftMargin" presStyleLbl="node1" presStyleIdx="0" presStyleCnt="4"/>
      <dgm:spPr/>
    </dgm:pt>
    <dgm:pt modelId="{B847355F-A15C-42FB-BAC3-E54B1821C8AE}" type="pres">
      <dgm:prSet presAssocID="{8024A992-40FB-4EB6-B80C-CF705AEF1382}" presName="parentText" presStyleLbl="node1" presStyleIdx="0" presStyleCnt="4">
        <dgm:presLayoutVars>
          <dgm:chMax val="0"/>
          <dgm:bulletEnabled val="1"/>
        </dgm:presLayoutVars>
      </dgm:prSet>
      <dgm:spPr/>
    </dgm:pt>
    <dgm:pt modelId="{1B9A3BC3-31AE-4940-8B37-443F0FA237B7}" type="pres">
      <dgm:prSet presAssocID="{8024A992-40FB-4EB6-B80C-CF705AEF1382}" presName="negativeSpace" presStyleCnt="0"/>
      <dgm:spPr/>
    </dgm:pt>
    <dgm:pt modelId="{7DDAB895-4039-4285-A59B-74292015C51E}" type="pres">
      <dgm:prSet presAssocID="{8024A992-40FB-4EB6-B80C-CF705AEF1382}" presName="childText" presStyleLbl="conFgAcc1" presStyleIdx="0" presStyleCnt="4">
        <dgm:presLayoutVars>
          <dgm:bulletEnabled val="1"/>
        </dgm:presLayoutVars>
      </dgm:prSet>
      <dgm:spPr/>
    </dgm:pt>
    <dgm:pt modelId="{9FEF1A77-D802-4A60-B07C-A3DA83D64CB8}" type="pres">
      <dgm:prSet presAssocID="{8A91CA85-6DB3-4B68-BBF8-A9C060AB6477}" presName="spaceBetweenRectangles" presStyleCnt="0"/>
      <dgm:spPr/>
    </dgm:pt>
    <dgm:pt modelId="{CADF8872-3342-4243-B3FC-4009CABEAD45}" type="pres">
      <dgm:prSet presAssocID="{73DE9ECA-09B1-4F10-9433-F28454832878}" presName="parentLin" presStyleCnt="0"/>
      <dgm:spPr/>
    </dgm:pt>
    <dgm:pt modelId="{CBFF282E-CDAF-421B-BF47-B12C510A3971}" type="pres">
      <dgm:prSet presAssocID="{73DE9ECA-09B1-4F10-9433-F28454832878}" presName="parentLeftMargin" presStyleLbl="node1" presStyleIdx="0" presStyleCnt="4"/>
      <dgm:spPr/>
    </dgm:pt>
    <dgm:pt modelId="{0038106A-03C6-443D-A8C1-AE9CCACB337F}" type="pres">
      <dgm:prSet presAssocID="{73DE9ECA-09B1-4F10-9433-F28454832878}" presName="parentText" presStyleLbl="node1" presStyleIdx="1" presStyleCnt="4">
        <dgm:presLayoutVars>
          <dgm:chMax val="0"/>
          <dgm:bulletEnabled val="1"/>
        </dgm:presLayoutVars>
      </dgm:prSet>
      <dgm:spPr/>
    </dgm:pt>
    <dgm:pt modelId="{3EC2EB72-B306-4E5C-A499-41FB46FA821D}" type="pres">
      <dgm:prSet presAssocID="{73DE9ECA-09B1-4F10-9433-F28454832878}" presName="negativeSpace" presStyleCnt="0"/>
      <dgm:spPr/>
    </dgm:pt>
    <dgm:pt modelId="{9B2A4DB3-E804-44BE-92A6-1456178B62DD}" type="pres">
      <dgm:prSet presAssocID="{73DE9ECA-09B1-4F10-9433-F28454832878}" presName="childText" presStyleLbl="conFgAcc1" presStyleIdx="1" presStyleCnt="4">
        <dgm:presLayoutVars>
          <dgm:bulletEnabled val="1"/>
        </dgm:presLayoutVars>
      </dgm:prSet>
      <dgm:spPr/>
    </dgm:pt>
    <dgm:pt modelId="{674BAF43-4A51-4B21-BD2C-8D59174715BD}" type="pres">
      <dgm:prSet presAssocID="{45AF90EB-B402-459F-B058-437A88E35A21}" presName="spaceBetweenRectangles" presStyleCnt="0"/>
      <dgm:spPr/>
    </dgm:pt>
    <dgm:pt modelId="{DD7B3D15-C1B1-44E8-84B7-E1C5CDF179F3}" type="pres">
      <dgm:prSet presAssocID="{B4F45086-389E-4E9B-B01D-717728021706}" presName="parentLin" presStyleCnt="0"/>
      <dgm:spPr/>
    </dgm:pt>
    <dgm:pt modelId="{0F057A70-7275-4E58-AC23-7968908CFB30}" type="pres">
      <dgm:prSet presAssocID="{B4F45086-389E-4E9B-B01D-717728021706}" presName="parentLeftMargin" presStyleLbl="node1" presStyleIdx="1" presStyleCnt="4"/>
      <dgm:spPr/>
    </dgm:pt>
    <dgm:pt modelId="{7BE4F609-2564-43CD-82DC-83B47EBDFA19}" type="pres">
      <dgm:prSet presAssocID="{B4F45086-389E-4E9B-B01D-717728021706}" presName="parentText" presStyleLbl="node1" presStyleIdx="2" presStyleCnt="4">
        <dgm:presLayoutVars>
          <dgm:chMax val="0"/>
          <dgm:bulletEnabled val="1"/>
        </dgm:presLayoutVars>
      </dgm:prSet>
      <dgm:spPr/>
    </dgm:pt>
    <dgm:pt modelId="{B02DE6AC-73FA-4255-A383-009A6AB23558}" type="pres">
      <dgm:prSet presAssocID="{B4F45086-389E-4E9B-B01D-717728021706}" presName="negativeSpace" presStyleCnt="0"/>
      <dgm:spPr/>
    </dgm:pt>
    <dgm:pt modelId="{8FF5CFA4-A3ED-4B11-9FBB-41F980488DE9}" type="pres">
      <dgm:prSet presAssocID="{B4F45086-389E-4E9B-B01D-717728021706}" presName="childText" presStyleLbl="conFgAcc1" presStyleIdx="2" presStyleCnt="4">
        <dgm:presLayoutVars>
          <dgm:bulletEnabled val="1"/>
        </dgm:presLayoutVars>
      </dgm:prSet>
      <dgm:spPr/>
    </dgm:pt>
    <dgm:pt modelId="{3603C93F-8DD1-4064-9F4D-76FCFAF8BA7B}" type="pres">
      <dgm:prSet presAssocID="{B35F012B-A8A7-4E11-930C-C19AAE7B3935}" presName="spaceBetweenRectangles" presStyleCnt="0"/>
      <dgm:spPr/>
    </dgm:pt>
    <dgm:pt modelId="{8777D987-2499-4726-80C8-1EA3C702A010}" type="pres">
      <dgm:prSet presAssocID="{862AAD88-23DA-4BA3-9FCF-9DC984C1F15A}" presName="parentLin" presStyleCnt="0"/>
      <dgm:spPr/>
    </dgm:pt>
    <dgm:pt modelId="{6D6B41CA-E12B-44CE-986D-C313AB0A988D}" type="pres">
      <dgm:prSet presAssocID="{862AAD88-23DA-4BA3-9FCF-9DC984C1F15A}" presName="parentLeftMargin" presStyleLbl="node1" presStyleIdx="2" presStyleCnt="4"/>
      <dgm:spPr/>
    </dgm:pt>
    <dgm:pt modelId="{01B42D8B-369C-4CBF-B7E2-52CD71221F31}" type="pres">
      <dgm:prSet presAssocID="{862AAD88-23DA-4BA3-9FCF-9DC984C1F15A}" presName="parentText" presStyleLbl="node1" presStyleIdx="3" presStyleCnt="4">
        <dgm:presLayoutVars>
          <dgm:chMax val="0"/>
          <dgm:bulletEnabled val="1"/>
        </dgm:presLayoutVars>
      </dgm:prSet>
      <dgm:spPr/>
    </dgm:pt>
    <dgm:pt modelId="{49313E13-51E0-4C0F-B312-DBEFB732532F}" type="pres">
      <dgm:prSet presAssocID="{862AAD88-23DA-4BA3-9FCF-9DC984C1F15A}" presName="negativeSpace" presStyleCnt="0"/>
      <dgm:spPr/>
    </dgm:pt>
    <dgm:pt modelId="{88DA734C-F702-442B-9787-30396C662186}" type="pres">
      <dgm:prSet presAssocID="{862AAD88-23DA-4BA3-9FCF-9DC984C1F15A}" presName="childText" presStyleLbl="conFgAcc1" presStyleIdx="3" presStyleCnt="4">
        <dgm:presLayoutVars>
          <dgm:bulletEnabled val="1"/>
        </dgm:presLayoutVars>
      </dgm:prSet>
      <dgm:spPr/>
    </dgm:pt>
  </dgm:ptLst>
  <dgm:cxnLst>
    <dgm:cxn modelId="{45410707-EB20-4C03-BE69-792B79A246D0}" type="presOf" srcId="{D13EF283-6994-48D9-86A9-143571DF9E37}" destId="{958674F1-601B-432F-90B0-7AD5154C9E4C}" srcOrd="0" destOrd="0" presId="urn:microsoft.com/office/officeart/2005/8/layout/list1"/>
    <dgm:cxn modelId="{8927E51A-429B-4F25-90F1-477E99650DAD}" type="presOf" srcId="{8024A992-40FB-4EB6-B80C-CF705AEF1382}" destId="{B847355F-A15C-42FB-BAC3-E54B1821C8AE}" srcOrd="1" destOrd="0" presId="urn:microsoft.com/office/officeart/2005/8/layout/list1"/>
    <dgm:cxn modelId="{7677D21B-9975-4BE6-B432-19D35FA55F94}" type="presOf" srcId="{862AAD88-23DA-4BA3-9FCF-9DC984C1F15A}" destId="{01B42D8B-369C-4CBF-B7E2-52CD71221F31}" srcOrd="1" destOrd="0" presId="urn:microsoft.com/office/officeart/2005/8/layout/list1"/>
    <dgm:cxn modelId="{ECEE512B-6BFE-4F82-858C-8CA900B0A365}" srcId="{D13EF283-6994-48D9-86A9-143571DF9E37}" destId="{73DE9ECA-09B1-4F10-9433-F28454832878}" srcOrd="1" destOrd="0" parTransId="{4E1706D8-811B-4E79-AB5F-521FD6002D82}" sibTransId="{45AF90EB-B402-459F-B058-437A88E35A21}"/>
    <dgm:cxn modelId="{78FDF72B-EA74-4276-8E18-C30EEB55D595}" type="presOf" srcId="{73DE9ECA-09B1-4F10-9433-F28454832878}" destId="{0038106A-03C6-443D-A8C1-AE9CCACB337F}" srcOrd="1" destOrd="0" presId="urn:microsoft.com/office/officeart/2005/8/layout/list1"/>
    <dgm:cxn modelId="{6E8A6F36-517E-47CB-B86D-1520DA692938}" type="presOf" srcId="{B4F45086-389E-4E9B-B01D-717728021706}" destId="{7BE4F609-2564-43CD-82DC-83B47EBDFA19}" srcOrd="1" destOrd="0" presId="urn:microsoft.com/office/officeart/2005/8/layout/list1"/>
    <dgm:cxn modelId="{2465A84D-8FD6-4338-BE19-D2EFA700AC1C}" type="presOf" srcId="{8024A992-40FB-4EB6-B80C-CF705AEF1382}" destId="{1D02A0BD-3206-4F29-A979-BBEFBD8D22E4}" srcOrd="0" destOrd="0" presId="urn:microsoft.com/office/officeart/2005/8/layout/list1"/>
    <dgm:cxn modelId="{E2ABCA6D-51C8-415E-8B69-8DDC9AFC82FF}" type="presOf" srcId="{B4F45086-389E-4E9B-B01D-717728021706}" destId="{0F057A70-7275-4E58-AC23-7968908CFB30}" srcOrd="0" destOrd="0" presId="urn:microsoft.com/office/officeart/2005/8/layout/list1"/>
    <dgm:cxn modelId="{487D0B4F-6E96-467E-8EE4-23AF34EA1EBF}" srcId="{D13EF283-6994-48D9-86A9-143571DF9E37}" destId="{B4F45086-389E-4E9B-B01D-717728021706}" srcOrd="2" destOrd="0" parTransId="{C250775B-6448-4DC4-954E-631427236F0C}" sibTransId="{B35F012B-A8A7-4E11-930C-C19AAE7B3935}"/>
    <dgm:cxn modelId="{6AB36754-4CCC-4482-BC7B-4672870870CE}" srcId="{D13EF283-6994-48D9-86A9-143571DF9E37}" destId="{8024A992-40FB-4EB6-B80C-CF705AEF1382}" srcOrd="0" destOrd="0" parTransId="{293BB023-A015-49B6-BF3A-1F6EDA82B9F5}" sibTransId="{8A91CA85-6DB3-4B68-BBF8-A9C060AB6477}"/>
    <dgm:cxn modelId="{A8BFF182-B078-47BA-A82C-4BC617341456}" srcId="{D13EF283-6994-48D9-86A9-143571DF9E37}" destId="{862AAD88-23DA-4BA3-9FCF-9DC984C1F15A}" srcOrd="3" destOrd="0" parTransId="{868DF65D-9BE6-48DE-A4AC-8F54F8708712}" sibTransId="{2529449E-268B-4DF1-BFA5-43B9C129E965}"/>
    <dgm:cxn modelId="{61B7B997-9722-4B89-ADAE-2D648D8E81ED}" type="presOf" srcId="{73DE9ECA-09B1-4F10-9433-F28454832878}" destId="{CBFF282E-CDAF-421B-BF47-B12C510A3971}" srcOrd="0" destOrd="0" presId="urn:microsoft.com/office/officeart/2005/8/layout/list1"/>
    <dgm:cxn modelId="{BB0214E6-1D2A-4AB4-8FEF-2397842AF15A}" type="presOf" srcId="{862AAD88-23DA-4BA3-9FCF-9DC984C1F15A}" destId="{6D6B41CA-E12B-44CE-986D-C313AB0A988D}" srcOrd="0" destOrd="0" presId="urn:microsoft.com/office/officeart/2005/8/layout/list1"/>
    <dgm:cxn modelId="{FC31085A-6BE3-4036-BFA7-688FB3A1375B}" type="presParOf" srcId="{958674F1-601B-432F-90B0-7AD5154C9E4C}" destId="{F33FE61C-8B4E-44DF-9EA8-08667A3706CF}" srcOrd="0" destOrd="0" presId="urn:microsoft.com/office/officeart/2005/8/layout/list1"/>
    <dgm:cxn modelId="{251B2334-6F26-40AF-B724-39C5A27D5B16}" type="presParOf" srcId="{F33FE61C-8B4E-44DF-9EA8-08667A3706CF}" destId="{1D02A0BD-3206-4F29-A979-BBEFBD8D22E4}" srcOrd="0" destOrd="0" presId="urn:microsoft.com/office/officeart/2005/8/layout/list1"/>
    <dgm:cxn modelId="{28751952-15CB-4D42-8A20-C52B05B1F939}" type="presParOf" srcId="{F33FE61C-8B4E-44DF-9EA8-08667A3706CF}" destId="{B847355F-A15C-42FB-BAC3-E54B1821C8AE}" srcOrd="1" destOrd="0" presId="urn:microsoft.com/office/officeart/2005/8/layout/list1"/>
    <dgm:cxn modelId="{704D1005-C496-4962-B152-A9EF714D38AF}" type="presParOf" srcId="{958674F1-601B-432F-90B0-7AD5154C9E4C}" destId="{1B9A3BC3-31AE-4940-8B37-443F0FA237B7}" srcOrd="1" destOrd="0" presId="urn:microsoft.com/office/officeart/2005/8/layout/list1"/>
    <dgm:cxn modelId="{CB9D4501-54E9-4353-B31F-A4C30D5745FD}" type="presParOf" srcId="{958674F1-601B-432F-90B0-7AD5154C9E4C}" destId="{7DDAB895-4039-4285-A59B-74292015C51E}" srcOrd="2" destOrd="0" presId="urn:microsoft.com/office/officeart/2005/8/layout/list1"/>
    <dgm:cxn modelId="{C23B093D-4775-460D-AD8F-1A81C1688A45}" type="presParOf" srcId="{958674F1-601B-432F-90B0-7AD5154C9E4C}" destId="{9FEF1A77-D802-4A60-B07C-A3DA83D64CB8}" srcOrd="3" destOrd="0" presId="urn:microsoft.com/office/officeart/2005/8/layout/list1"/>
    <dgm:cxn modelId="{3B4FA137-A174-422A-ADCE-254369C967B9}" type="presParOf" srcId="{958674F1-601B-432F-90B0-7AD5154C9E4C}" destId="{CADF8872-3342-4243-B3FC-4009CABEAD45}" srcOrd="4" destOrd="0" presId="urn:microsoft.com/office/officeart/2005/8/layout/list1"/>
    <dgm:cxn modelId="{474961E9-4A51-412F-8923-6EB2D1ADA353}" type="presParOf" srcId="{CADF8872-3342-4243-B3FC-4009CABEAD45}" destId="{CBFF282E-CDAF-421B-BF47-B12C510A3971}" srcOrd="0" destOrd="0" presId="urn:microsoft.com/office/officeart/2005/8/layout/list1"/>
    <dgm:cxn modelId="{112160E2-FACF-444D-A70E-6B5C050D91CC}" type="presParOf" srcId="{CADF8872-3342-4243-B3FC-4009CABEAD45}" destId="{0038106A-03C6-443D-A8C1-AE9CCACB337F}" srcOrd="1" destOrd="0" presId="urn:microsoft.com/office/officeart/2005/8/layout/list1"/>
    <dgm:cxn modelId="{8DD8ECAF-E9A3-4EBA-A9B3-BC39C16B6790}" type="presParOf" srcId="{958674F1-601B-432F-90B0-7AD5154C9E4C}" destId="{3EC2EB72-B306-4E5C-A499-41FB46FA821D}" srcOrd="5" destOrd="0" presId="urn:microsoft.com/office/officeart/2005/8/layout/list1"/>
    <dgm:cxn modelId="{1BE3E9CF-77C1-433D-9E52-1E3C3C2A4E9F}" type="presParOf" srcId="{958674F1-601B-432F-90B0-7AD5154C9E4C}" destId="{9B2A4DB3-E804-44BE-92A6-1456178B62DD}" srcOrd="6" destOrd="0" presId="urn:microsoft.com/office/officeart/2005/8/layout/list1"/>
    <dgm:cxn modelId="{6A91802D-56D1-4F9F-BC7B-952D3076D917}" type="presParOf" srcId="{958674F1-601B-432F-90B0-7AD5154C9E4C}" destId="{674BAF43-4A51-4B21-BD2C-8D59174715BD}" srcOrd="7" destOrd="0" presId="urn:microsoft.com/office/officeart/2005/8/layout/list1"/>
    <dgm:cxn modelId="{9064ACB8-6BDD-43B1-893D-BD17FA2E9F0D}" type="presParOf" srcId="{958674F1-601B-432F-90B0-7AD5154C9E4C}" destId="{DD7B3D15-C1B1-44E8-84B7-E1C5CDF179F3}" srcOrd="8" destOrd="0" presId="urn:microsoft.com/office/officeart/2005/8/layout/list1"/>
    <dgm:cxn modelId="{53FAA8E1-3606-42F5-89AC-3385FC095D9D}" type="presParOf" srcId="{DD7B3D15-C1B1-44E8-84B7-E1C5CDF179F3}" destId="{0F057A70-7275-4E58-AC23-7968908CFB30}" srcOrd="0" destOrd="0" presId="urn:microsoft.com/office/officeart/2005/8/layout/list1"/>
    <dgm:cxn modelId="{F3036A29-29C2-4BA0-9A1A-C0B637978496}" type="presParOf" srcId="{DD7B3D15-C1B1-44E8-84B7-E1C5CDF179F3}" destId="{7BE4F609-2564-43CD-82DC-83B47EBDFA19}" srcOrd="1" destOrd="0" presId="urn:microsoft.com/office/officeart/2005/8/layout/list1"/>
    <dgm:cxn modelId="{FC2147D2-D844-4995-BA43-A42AB02A4CA2}" type="presParOf" srcId="{958674F1-601B-432F-90B0-7AD5154C9E4C}" destId="{B02DE6AC-73FA-4255-A383-009A6AB23558}" srcOrd="9" destOrd="0" presId="urn:microsoft.com/office/officeart/2005/8/layout/list1"/>
    <dgm:cxn modelId="{C6EF0837-894C-43FE-8D42-2A2F5876E4B2}" type="presParOf" srcId="{958674F1-601B-432F-90B0-7AD5154C9E4C}" destId="{8FF5CFA4-A3ED-4B11-9FBB-41F980488DE9}" srcOrd="10" destOrd="0" presId="urn:microsoft.com/office/officeart/2005/8/layout/list1"/>
    <dgm:cxn modelId="{6275CE0B-DFC6-44E1-B258-C393965E9046}" type="presParOf" srcId="{958674F1-601B-432F-90B0-7AD5154C9E4C}" destId="{3603C93F-8DD1-4064-9F4D-76FCFAF8BA7B}" srcOrd="11" destOrd="0" presId="urn:microsoft.com/office/officeart/2005/8/layout/list1"/>
    <dgm:cxn modelId="{CA671108-AB2E-400D-A663-F85F686F1216}" type="presParOf" srcId="{958674F1-601B-432F-90B0-7AD5154C9E4C}" destId="{8777D987-2499-4726-80C8-1EA3C702A010}" srcOrd="12" destOrd="0" presId="urn:microsoft.com/office/officeart/2005/8/layout/list1"/>
    <dgm:cxn modelId="{B9F8C718-0F14-4A93-8A71-50F6DA845D96}" type="presParOf" srcId="{8777D987-2499-4726-80C8-1EA3C702A010}" destId="{6D6B41CA-E12B-44CE-986D-C313AB0A988D}" srcOrd="0" destOrd="0" presId="urn:microsoft.com/office/officeart/2005/8/layout/list1"/>
    <dgm:cxn modelId="{60C8A6CE-7921-4C3F-98ED-016ECBDF3B32}" type="presParOf" srcId="{8777D987-2499-4726-80C8-1EA3C702A010}" destId="{01B42D8B-369C-4CBF-B7E2-52CD71221F31}" srcOrd="1" destOrd="0" presId="urn:microsoft.com/office/officeart/2005/8/layout/list1"/>
    <dgm:cxn modelId="{01842A30-CA49-443A-BA39-2B88CB4C0ADD}" type="presParOf" srcId="{958674F1-601B-432F-90B0-7AD5154C9E4C}" destId="{49313E13-51E0-4C0F-B312-DBEFB732532F}" srcOrd="13" destOrd="0" presId="urn:microsoft.com/office/officeart/2005/8/layout/list1"/>
    <dgm:cxn modelId="{5BC41C21-E666-4377-BDC1-7F9AD44DD880}" type="presParOf" srcId="{958674F1-601B-432F-90B0-7AD5154C9E4C}" destId="{88DA734C-F702-442B-9787-30396C66218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7B490E-C855-4B61-9EB1-ADBD621F2DB5}" type="doc">
      <dgm:prSet loTypeId="urn:microsoft.com/office/officeart/2009/3/layout/IncreasingArrowsProcess" loCatId="process" qsTypeId="urn:microsoft.com/office/officeart/2005/8/quickstyle/3d2" qsCatId="3D" csTypeId="urn:microsoft.com/office/officeart/2005/8/colors/accent6_1" csCatId="accent6" phldr="1"/>
      <dgm:spPr/>
      <dgm:t>
        <a:bodyPr/>
        <a:lstStyle/>
        <a:p>
          <a:endParaRPr lang="en-GB"/>
        </a:p>
      </dgm:t>
    </dgm:pt>
    <dgm:pt modelId="{8220EDAF-532F-4A9C-8877-ED3C1545277A}">
      <dgm:prSet phldrT="[Text]"/>
      <dgm:spPr>
        <a:ln w="38100">
          <a:solidFill>
            <a:schemeClr val="tx2">
              <a:lumMod val="50000"/>
            </a:schemeClr>
          </a:solidFill>
        </a:ln>
      </dgm:spPr>
      <dgm:t>
        <a:bodyPr/>
        <a:lstStyle/>
        <a:p>
          <a:r>
            <a:rPr lang="en-GB" dirty="0"/>
            <a:t>HEE work streams</a:t>
          </a:r>
        </a:p>
      </dgm:t>
    </dgm:pt>
    <dgm:pt modelId="{ADCAE64A-C1C7-435A-956A-B31AF29064E5}" type="parTrans" cxnId="{4E8CED7E-3105-4F99-A1A7-7481EF57868B}">
      <dgm:prSet/>
      <dgm:spPr/>
      <dgm:t>
        <a:bodyPr/>
        <a:lstStyle/>
        <a:p>
          <a:endParaRPr lang="en-GB"/>
        </a:p>
      </dgm:t>
    </dgm:pt>
    <dgm:pt modelId="{1299BEBA-607C-4263-9162-7C659B0E4EA7}" type="sibTrans" cxnId="{4E8CED7E-3105-4F99-A1A7-7481EF57868B}">
      <dgm:prSet/>
      <dgm:spPr/>
      <dgm:t>
        <a:bodyPr/>
        <a:lstStyle/>
        <a:p>
          <a:endParaRPr lang="en-GB"/>
        </a:p>
      </dgm:t>
    </dgm:pt>
    <dgm:pt modelId="{0FEC222D-3C64-4FF5-8B51-4C3EE02F0513}">
      <dgm:prSet phldrT="[Text]"/>
      <dgm:spPr>
        <a:solidFill>
          <a:schemeClr val="bg1">
            <a:lumMod val="65000"/>
          </a:schemeClr>
        </a:solidFill>
      </dgm:spPr>
      <dgm:t>
        <a:bodyPr/>
        <a:lstStyle/>
        <a:p>
          <a:r>
            <a:rPr lang="en-GB" dirty="0"/>
            <a:t>Integrated Imaging workforce development group</a:t>
          </a:r>
        </a:p>
      </dgm:t>
    </dgm:pt>
    <dgm:pt modelId="{15DF79DB-26C3-4925-BA91-A5EEF311E129}" type="parTrans" cxnId="{56FCA55B-FA9E-4FD0-A715-EAE26FAFE748}">
      <dgm:prSet/>
      <dgm:spPr/>
      <dgm:t>
        <a:bodyPr/>
        <a:lstStyle/>
        <a:p>
          <a:endParaRPr lang="en-GB"/>
        </a:p>
      </dgm:t>
    </dgm:pt>
    <dgm:pt modelId="{7B3A0B32-D010-4B6B-825A-3D5139768322}" type="sibTrans" cxnId="{56FCA55B-FA9E-4FD0-A715-EAE26FAFE748}">
      <dgm:prSet/>
      <dgm:spPr/>
      <dgm:t>
        <a:bodyPr/>
        <a:lstStyle/>
        <a:p>
          <a:endParaRPr lang="en-GB"/>
        </a:p>
      </dgm:t>
    </dgm:pt>
    <dgm:pt modelId="{36827A60-5FB8-4887-B912-D07924322E6B}">
      <dgm:prSet phldrT="[Text]"/>
      <dgm:spPr>
        <a:ln w="38100">
          <a:solidFill>
            <a:schemeClr val="tx2">
              <a:lumMod val="50000"/>
            </a:schemeClr>
          </a:solidFill>
        </a:ln>
      </dgm:spPr>
      <dgm:t>
        <a:bodyPr/>
        <a:lstStyle/>
        <a:p>
          <a:r>
            <a:rPr lang="en-GB" dirty="0"/>
            <a:t>SSG</a:t>
          </a:r>
        </a:p>
      </dgm:t>
    </dgm:pt>
    <dgm:pt modelId="{30564610-2195-43E7-913B-EBAE47BCE388}" type="parTrans" cxnId="{0EC88AF0-5E39-4A61-812E-41B95D86F3FF}">
      <dgm:prSet/>
      <dgm:spPr/>
      <dgm:t>
        <a:bodyPr/>
        <a:lstStyle/>
        <a:p>
          <a:endParaRPr lang="en-GB"/>
        </a:p>
      </dgm:t>
    </dgm:pt>
    <dgm:pt modelId="{79D785B2-6C08-40F9-9D74-77C64E7C6EB3}" type="sibTrans" cxnId="{0EC88AF0-5E39-4A61-812E-41B95D86F3FF}">
      <dgm:prSet/>
      <dgm:spPr/>
      <dgm:t>
        <a:bodyPr/>
        <a:lstStyle/>
        <a:p>
          <a:endParaRPr lang="en-GB"/>
        </a:p>
      </dgm:t>
    </dgm:pt>
    <dgm:pt modelId="{43D378A4-1D7B-4310-A48D-2C3A1F91411A}">
      <dgm:prSet phldrT="[Text]"/>
      <dgm:spPr>
        <a:solidFill>
          <a:schemeClr val="bg1">
            <a:lumMod val="65000"/>
          </a:schemeClr>
        </a:solidFill>
      </dgm:spPr>
      <dgm:t>
        <a:bodyPr/>
        <a:lstStyle/>
        <a:p>
          <a:r>
            <a:rPr lang="en-GB" dirty="0"/>
            <a:t>Sonography</a:t>
          </a:r>
          <a:r>
            <a:rPr lang="en-GB" baseline="0" dirty="0"/>
            <a:t> steering group</a:t>
          </a:r>
          <a:endParaRPr lang="en-GB" dirty="0"/>
        </a:p>
      </dgm:t>
    </dgm:pt>
    <dgm:pt modelId="{6E372C17-FF89-4115-985E-1EC616FD25BC}" type="parTrans" cxnId="{5DC83B8B-30E3-406E-AEAB-5EEAB0008FE2}">
      <dgm:prSet/>
      <dgm:spPr/>
      <dgm:t>
        <a:bodyPr/>
        <a:lstStyle/>
        <a:p>
          <a:endParaRPr lang="en-GB"/>
        </a:p>
      </dgm:t>
    </dgm:pt>
    <dgm:pt modelId="{5177D655-8939-454E-B481-63C7F1A8ECEE}" type="sibTrans" cxnId="{5DC83B8B-30E3-406E-AEAB-5EEAB0008FE2}">
      <dgm:prSet/>
      <dgm:spPr/>
      <dgm:t>
        <a:bodyPr/>
        <a:lstStyle/>
        <a:p>
          <a:endParaRPr lang="en-GB"/>
        </a:p>
      </dgm:t>
    </dgm:pt>
    <dgm:pt modelId="{A02C3FAE-EF73-4D22-99B8-F5B26B2DDBE0}">
      <dgm:prSet phldrT="[Text]"/>
      <dgm:spPr>
        <a:ln w="38100">
          <a:solidFill>
            <a:schemeClr val="tx2">
              <a:lumMod val="50000"/>
            </a:schemeClr>
          </a:solidFill>
        </a:ln>
      </dgm:spPr>
      <dgm:t>
        <a:bodyPr/>
        <a:lstStyle/>
        <a:p>
          <a:r>
            <a:rPr lang="en-GB" dirty="0"/>
            <a:t>Working groups</a:t>
          </a:r>
        </a:p>
      </dgm:t>
    </dgm:pt>
    <dgm:pt modelId="{BA6D2CE3-2CFA-4878-B7F1-9EECCFA1A3FD}" type="parTrans" cxnId="{B38F1593-811F-400F-A998-84225DBE2F07}">
      <dgm:prSet/>
      <dgm:spPr/>
      <dgm:t>
        <a:bodyPr/>
        <a:lstStyle/>
        <a:p>
          <a:endParaRPr lang="en-GB"/>
        </a:p>
      </dgm:t>
    </dgm:pt>
    <dgm:pt modelId="{A7CCF5E5-7A5F-4303-9807-A07D1DB8AE00}" type="sibTrans" cxnId="{B38F1593-811F-400F-A998-84225DBE2F07}">
      <dgm:prSet/>
      <dgm:spPr/>
      <dgm:t>
        <a:bodyPr/>
        <a:lstStyle/>
        <a:p>
          <a:endParaRPr lang="en-GB"/>
        </a:p>
      </dgm:t>
    </dgm:pt>
    <dgm:pt modelId="{76C7F582-23F6-4571-8A3D-F6275AD0272A}">
      <dgm:prSet phldrT="[Text]"/>
      <dgm:spPr>
        <a:solidFill>
          <a:schemeClr val="bg1">
            <a:lumMod val="65000"/>
          </a:schemeClr>
        </a:solidFill>
      </dgm:spPr>
      <dgm:t>
        <a:bodyPr/>
        <a:lstStyle/>
        <a:p>
          <a:r>
            <a:rPr lang="en-GB" dirty="0"/>
            <a:t>SIG</a:t>
          </a:r>
        </a:p>
        <a:p>
          <a:r>
            <a:rPr lang="en-GB" dirty="0"/>
            <a:t>STG</a:t>
          </a:r>
        </a:p>
        <a:p>
          <a:r>
            <a:rPr lang="en-GB" dirty="0"/>
            <a:t>Regulation</a:t>
          </a:r>
        </a:p>
        <a:p>
          <a:endParaRPr lang="en-GB" dirty="0"/>
        </a:p>
        <a:p>
          <a:r>
            <a:rPr lang="en-GB" dirty="0"/>
            <a:t>NOS</a:t>
          </a:r>
        </a:p>
      </dgm:t>
    </dgm:pt>
    <dgm:pt modelId="{8F334320-6094-4783-8412-EEFF24D9B2B3}" type="parTrans" cxnId="{66F62957-0033-435D-B24C-8AB0CBC06DCF}">
      <dgm:prSet/>
      <dgm:spPr/>
      <dgm:t>
        <a:bodyPr/>
        <a:lstStyle/>
        <a:p>
          <a:endParaRPr lang="en-GB"/>
        </a:p>
      </dgm:t>
    </dgm:pt>
    <dgm:pt modelId="{177C7738-90F5-44D0-AE96-CB9D452A4667}" type="sibTrans" cxnId="{66F62957-0033-435D-B24C-8AB0CBC06DCF}">
      <dgm:prSet/>
      <dgm:spPr/>
      <dgm:t>
        <a:bodyPr/>
        <a:lstStyle/>
        <a:p>
          <a:endParaRPr lang="en-GB"/>
        </a:p>
      </dgm:t>
    </dgm:pt>
    <dgm:pt modelId="{B8D5F418-444E-4F26-8B2E-1FD50A53F41D}" type="pres">
      <dgm:prSet presAssocID="{A87B490E-C855-4B61-9EB1-ADBD621F2DB5}" presName="Name0" presStyleCnt="0">
        <dgm:presLayoutVars>
          <dgm:chMax val="5"/>
          <dgm:chPref val="5"/>
          <dgm:dir/>
          <dgm:animLvl val="lvl"/>
        </dgm:presLayoutVars>
      </dgm:prSet>
      <dgm:spPr/>
    </dgm:pt>
    <dgm:pt modelId="{7A9359B2-476D-479B-9A2A-0C4F1F4A5381}" type="pres">
      <dgm:prSet presAssocID="{8220EDAF-532F-4A9C-8877-ED3C1545277A}" presName="parentText1" presStyleLbl="node1" presStyleIdx="0" presStyleCnt="3">
        <dgm:presLayoutVars>
          <dgm:chMax/>
          <dgm:chPref val="3"/>
          <dgm:bulletEnabled val="1"/>
        </dgm:presLayoutVars>
      </dgm:prSet>
      <dgm:spPr/>
    </dgm:pt>
    <dgm:pt modelId="{3181B60F-0205-44B2-BDA5-CC7ECDC59E1F}" type="pres">
      <dgm:prSet presAssocID="{8220EDAF-532F-4A9C-8877-ED3C1545277A}" presName="childText1" presStyleLbl="solidAlignAcc1" presStyleIdx="0" presStyleCnt="3">
        <dgm:presLayoutVars>
          <dgm:chMax val="0"/>
          <dgm:chPref val="0"/>
          <dgm:bulletEnabled val="1"/>
        </dgm:presLayoutVars>
      </dgm:prSet>
      <dgm:spPr/>
    </dgm:pt>
    <dgm:pt modelId="{EB7B54BA-2FB4-475A-97DD-F5CB94330653}" type="pres">
      <dgm:prSet presAssocID="{36827A60-5FB8-4887-B912-D07924322E6B}" presName="parentText2" presStyleLbl="node1" presStyleIdx="1" presStyleCnt="3">
        <dgm:presLayoutVars>
          <dgm:chMax/>
          <dgm:chPref val="3"/>
          <dgm:bulletEnabled val="1"/>
        </dgm:presLayoutVars>
      </dgm:prSet>
      <dgm:spPr/>
    </dgm:pt>
    <dgm:pt modelId="{8FEBB011-02F0-41F6-A2AC-5C20F5774C90}" type="pres">
      <dgm:prSet presAssocID="{36827A60-5FB8-4887-B912-D07924322E6B}" presName="childText2" presStyleLbl="solidAlignAcc1" presStyleIdx="1" presStyleCnt="3">
        <dgm:presLayoutVars>
          <dgm:chMax val="0"/>
          <dgm:chPref val="0"/>
          <dgm:bulletEnabled val="1"/>
        </dgm:presLayoutVars>
      </dgm:prSet>
      <dgm:spPr/>
    </dgm:pt>
    <dgm:pt modelId="{470BD9D2-C993-4D8A-B5E6-F9A96CEF434B}" type="pres">
      <dgm:prSet presAssocID="{A02C3FAE-EF73-4D22-99B8-F5B26B2DDBE0}" presName="parentText3" presStyleLbl="node1" presStyleIdx="2" presStyleCnt="3">
        <dgm:presLayoutVars>
          <dgm:chMax/>
          <dgm:chPref val="3"/>
          <dgm:bulletEnabled val="1"/>
        </dgm:presLayoutVars>
      </dgm:prSet>
      <dgm:spPr/>
    </dgm:pt>
    <dgm:pt modelId="{34D4046B-151A-488E-97C9-35A0D4641DC1}" type="pres">
      <dgm:prSet presAssocID="{A02C3FAE-EF73-4D22-99B8-F5B26B2DDBE0}" presName="childText3" presStyleLbl="solidAlignAcc1" presStyleIdx="2" presStyleCnt="3">
        <dgm:presLayoutVars>
          <dgm:chMax val="0"/>
          <dgm:chPref val="0"/>
          <dgm:bulletEnabled val="1"/>
        </dgm:presLayoutVars>
      </dgm:prSet>
      <dgm:spPr/>
    </dgm:pt>
  </dgm:ptLst>
  <dgm:cxnLst>
    <dgm:cxn modelId="{3D770A04-80C7-4CB6-B0D4-717E3FE6F690}" type="presOf" srcId="{0FEC222D-3C64-4FF5-8B51-4C3EE02F0513}" destId="{3181B60F-0205-44B2-BDA5-CC7ECDC59E1F}" srcOrd="0" destOrd="0" presId="urn:microsoft.com/office/officeart/2009/3/layout/IncreasingArrowsProcess"/>
    <dgm:cxn modelId="{D7853E08-274D-434C-84C6-8CB74ABB3520}" type="presOf" srcId="{A02C3FAE-EF73-4D22-99B8-F5B26B2DDBE0}" destId="{470BD9D2-C993-4D8A-B5E6-F9A96CEF434B}" srcOrd="0" destOrd="0" presId="urn:microsoft.com/office/officeart/2009/3/layout/IncreasingArrowsProcess"/>
    <dgm:cxn modelId="{FA9DBB1F-67A4-4DF3-9ED2-11EA9A463AE3}" type="presOf" srcId="{76C7F582-23F6-4571-8A3D-F6275AD0272A}" destId="{34D4046B-151A-488E-97C9-35A0D4641DC1}" srcOrd="0" destOrd="0" presId="urn:microsoft.com/office/officeart/2009/3/layout/IncreasingArrowsProcess"/>
    <dgm:cxn modelId="{6CCD5A25-A63B-48E4-836E-99E296067361}" type="presOf" srcId="{8220EDAF-532F-4A9C-8877-ED3C1545277A}" destId="{7A9359B2-476D-479B-9A2A-0C4F1F4A5381}" srcOrd="0" destOrd="0" presId="urn:microsoft.com/office/officeart/2009/3/layout/IncreasingArrowsProcess"/>
    <dgm:cxn modelId="{56FCA55B-FA9E-4FD0-A715-EAE26FAFE748}" srcId="{8220EDAF-532F-4A9C-8877-ED3C1545277A}" destId="{0FEC222D-3C64-4FF5-8B51-4C3EE02F0513}" srcOrd="0" destOrd="0" parTransId="{15DF79DB-26C3-4925-BA91-A5EEF311E129}" sibTransId="{7B3A0B32-D010-4B6B-825A-3D5139768322}"/>
    <dgm:cxn modelId="{66F62957-0033-435D-B24C-8AB0CBC06DCF}" srcId="{A02C3FAE-EF73-4D22-99B8-F5B26B2DDBE0}" destId="{76C7F582-23F6-4571-8A3D-F6275AD0272A}" srcOrd="0" destOrd="0" parTransId="{8F334320-6094-4783-8412-EEFF24D9B2B3}" sibTransId="{177C7738-90F5-44D0-AE96-CB9D452A4667}"/>
    <dgm:cxn modelId="{4E8CED7E-3105-4F99-A1A7-7481EF57868B}" srcId="{A87B490E-C855-4B61-9EB1-ADBD621F2DB5}" destId="{8220EDAF-532F-4A9C-8877-ED3C1545277A}" srcOrd="0" destOrd="0" parTransId="{ADCAE64A-C1C7-435A-956A-B31AF29064E5}" sibTransId="{1299BEBA-607C-4263-9162-7C659B0E4EA7}"/>
    <dgm:cxn modelId="{5DC83B8B-30E3-406E-AEAB-5EEAB0008FE2}" srcId="{36827A60-5FB8-4887-B912-D07924322E6B}" destId="{43D378A4-1D7B-4310-A48D-2C3A1F91411A}" srcOrd="0" destOrd="0" parTransId="{6E372C17-FF89-4115-985E-1EC616FD25BC}" sibTransId="{5177D655-8939-454E-B481-63C7F1A8ECEE}"/>
    <dgm:cxn modelId="{B38F1593-811F-400F-A998-84225DBE2F07}" srcId="{A87B490E-C855-4B61-9EB1-ADBD621F2DB5}" destId="{A02C3FAE-EF73-4D22-99B8-F5B26B2DDBE0}" srcOrd="2" destOrd="0" parTransId="{BA6D2CE3-2CFA-4878-B7F1-9EECCFA1A3FD}" sibTransId="{A7CCF5E5-7A5F-4303-9807-A07D1DB8AE00}"/>
    <dgm:cxn modelId="{DEB9579F-C8D4-4393-A1C7-8369014FB990}" type="presOf" srcId="{36827A60-5FB8-4887-B912-D07924322E6B}" destId="{EB7B54BA-2FB4-475A-97DD-F5CB94330653}" srcOrd="0" destOrd="0" presId="urn:microsoft.com/office/officeart/2009/3/layout/IncreasingArrowsProcess"/>
    <dgm:cxn modelId="{735BCCB5-B612-4130-9E99-688A9FCBEE25}" type="presOf" srcId="{A87B490E-C855-4B61-9EB1-ADBD621F2DB5}" destId="{B8D5F418-444E-4F26-8B2E-1FD50A53F41D}" srcOrd="0" destOrd="0" presId="urn:microsoft.com/office/officeart/2009/3/layout/IncreasingArrowsProcess"/>
    <dgm:cxn modelId="{9DD89FC1-F648-4B70-9C0D-1C75B3213CAF}" type="presOf" srcId="{43D378A4-1D7B-4310-A48D-2C3A1F91411A}" destId="{8FEBB011-02F0-41F6-A2AC-5C20F5774C90}" srcOrd="0" destOrd="0" presId="urn:microsoft.com/office/officeart/2009/3/layout/IncreasingArrowsProcess"/>
    <dgm:cxn modelId="{0EC88AF0-5E39-4A61-812E-41B95D86F3FF}" srcId="{A87B490E-C855-4B61-9EB1-ADBD621F2DB5}" destId="{36827A60-5FB8-4887-B912-D07924322E6B}" srcOrd="1" destOrd="0" parTransId="{30564610-2195-43E7-913B-EBAE47BCE388}" sibTransId="{79D785B2-6C08-40F9-9D74-77C64E7C6EB3}"/>
    <dgm:cxn modelId="{119F6C0E-7FC3-4072-AC8A-B22646A441F5}" type="presParOf" srcId="{B8D5F418-444E-4F26-8B2E-1FD50A53F41D}" destId="{7A9359B2-476D-479B-9A2A-0C4F1F4A5381}" srcOrd="0" destOrd="0" presId="urn:microsoft.com/office/officeart/2009/3/layout/IncreasingArrowsProcess"/>
    <dgm:cxn modelId="{72504F5D-01D1-4992-899E-C698794D93B0}" type="presParOf" srcId="{B8D5F418-444E-4F26-8B2E-1FD50A53F41D}" destId="{3181B60F-0205-44B2-BDA5-CC7ECDC59E1F}" srcOrd="1" destOrd="0" presId="urn:microsoft.com/office/officeart/2009/3/layout/IncreasingArrowsProcess"/>
    <dgm:cxn modelId="{131C6016-077F-4377-9929-61373477410F}" type="presParOf" srcId="{B8D5F418-444E-4F26-8B2E-1FD50A53F41D}" destId="{EB7B54BA-2FB4-475A-97DD-F5CB94330653}" srcOrd="2" destOrd="0" presId="urn:microsoft.com/office/officeart/2009/3/layout/IncreasingArrowsProcess"/>
    <dgm:cxn modelId="{7666BD4D-9085-45CA-A309-99B39362BFFE}" type="presParOf" srcId="{B8D5F418-444E-4F26-8B2E-1FD50A53F41D}" destId="{8FEBB011-02F0-41F6-A2AC-5C20F5774C90}" srcOrd="3" destOrd="0" presId="urn:microsoft.com/office/officeart/2009/3/layout/IncreasingArrowsProcess"/>
    <dgm:cxn modelId="{74D1E1A5-7686-45A2-9CB3-385817A010F4}" type="presParOf" srcId="{B8D5F418-444E-4F26-8B2E-1FD50A53F41D}" destId="{470BD9D2-C993-4D8A-B5E6-F9A96CEF434B}" srcOrd="4" destOrd="0" presId="urn:microsoft.com/office/officeart/2009/3/layout/IncreasingArrowsProcess"/>
    <dgm:cxn modelId="{86F1EC38-9B8C-4479-ACAC-AB93F8FA616B}" type="presParOf" srcId="{B8D5F418-444E-4F26-8B2E-1FD50A53F41D}" destId="{34D4046B-151A-488E-97C9-35A0D4641DC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739C9DF-B5B9-46D2-9D8E-7A3861CDAD3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22A3BD53-6159-4D4A-8B12-90217431AAD6}">
      <dgm:prSet phldrT="[Text]"/>
      <dgm:spPr/>
      <dgm:t>
        <a:bodyPr/>
        <a:lstStyle/>
        <a:p>
          <a:r>
            <a:rPr lang="en-GB" dirty="0"/>
            <a:t>Syllabus </a:t>
          </a:r>
        </a:p>
      </dgm:t>
    </dgm:pt>
    <dgm:pt modelId="{0A90B652-7B5A-42DD-8EF7-0A51B0E46297}" type="parTrans" cxnId="{32140E25-6CF8-4A3B-9C72-D72949A201AB}">
      <dgm:prSet/>
      <dgm:spPr/>
      <dgm:t>
        <a:bodyPr/>
        <a:lstStyle/>
        <a:p>
          <a:endParaRPr lang="en-GB"/>
        </a:p>
      </dgm:t>
    </dgm:pt>
    <dgm:pt modelId="{F9FA9127-8A28-4864-B3BB-80CA06CF4353}" type="sibTrans" cxnId="{32140E25-6CF8-4A3B-9C72-D72949A201AB}">
      <dgm:prSet/>
      <dgm:spPr/>
      <dgm:t>
        <a:bodyPr/>
        <a:lstStyle/>
        <a:p>
          <a:endParaRPr lang="en-GB"/>
        </a:p>
      </dgm:t>
    </dgm:pt>
    <dgm:pt modelId="{64A71BE0-784E-4F5A-A4C9-4D4CADDA58A2}">
      <dgm:prSet phldrT="[Text]" custT="1"/>
      <dgm:spPr/>
      <dgm:t>
        <a:bodyPr/>
        <a:lstStyle/>
        <a:p>
          <a:r>
            <a:rPr lang="en-GB" sz="2500" dirty="0"/>
            <a:t>Science &amp; technology</a:t>
          </a:r>
        </a:p>
      </dgm:t>
    </dgm:pt>
    <dgm:pt modelId="{CE094FAE-CD3D-46A5-A46E-52E9526AB982}" type="parTrans" cxnId="{997F1DD0-3326-4E1D-AC0F-EBCC0E7D794A}">
      <dgm:prSet/>
      <dgm:spPr/>
      <dgm:t>
        <a:bodyPr/>
        <a:lstStyle/>
        <a:p>
          <a:endParaRPr lang="en-GB"/>
        </a:p>
      </dgm:t>
    </dgm:pt>
    <dgm:pt modelId="{0C486940-0830-4706-8754-9626AEEFA59E}" type="sibTrans" cxnId="{997F1DD0-3326-4E1D-AC0F-EBCC0E7D794A}">
      <dgm:prSet/>
      <dgm:spPr/>
      <dgm:t>
        <a:bodyPr/>
        <a:lstStyle/>
        <a:p>
          <a:endParaRPr lang="en-GB"/>
        </a:p>
      </dgm:t>
    </dgm:pt>
    <dgm:pt modelId="{AB946691-CAAC-4A98-B047-0BA81FA408E3}">
      <dgm:prSet phldrT="[Text]" custT="1"/>
      <dgm:spPr/>
      <dgm:t>
        <a:bodyPr/>
        <a:lstStyle/>
        <a:p>
          <a:r>
            <a:rPr lang="en-GB" sz="2500" dirty="0"/>
            <a:t>Professional issues</a:t>
          </a:r>
        </a:p>
      </dgm:t>
    </dgm:pt>
    <dgm:pt modelId="{69EBE694-244A-46A2-ABB9-474FF47ABA0D}" type="parTrans" cxnId="{BB57AB42-1632-489A-9D6E-BDF9A10BC6B9}">
      <dgm:prSet/>
      <dgm:spPr/>
      <dgm:t>
        <a:bodyPr/>
        <a:lstStyle/>
        <a:p>
          <a:endParaRPr lang="en-GB"/>
        </a:p>
      </dgm:t>
    </dgm:pt>
    <dgm:pt modelId="{3AD81B73-6C38-4988-84C7-E55A11FF7CD9}" type="sibTrans" cxnId="{BB57AB42-1632-489A-9D6E-BDF9A10BC6B9}">
      <dgm:prSet/>
      <dgm:spPr/>
      <dgm:t>
        <a:bodyPr/>
        <a:lstStyle/>
        <a:p>
          <a:endParaRPr lang="en-GB"/>
        </a:p>
      </dgm:t>
    </dgm:pt>
    <dgm:pt modelId="{3A1502C8-2D75-45FA-B5A4-9A5FF65EA9B6}">
      <dgm:prSet phldrT="[Text]"/>
      <dgm:spPr/>
      <dgm:t>
        <a:bodyPr/>
        <a:lstStyle/>
        <a:p>
          <a:r>
            <a:rPr lang="en-GB" dirty="0"/>
            <a:t>Clinical skills and knowledge</a:t>
          </a:r>
        </a:p>
      </dgm:t>
    </dgm:pt>
    <dgm:pt modelId="{2C6D4C40-223C-45C7-A605-4AF5E24132E2}" type="parTrans" cxnId="{A9A52510-D293-4ACC-9B5F-D9FD5522AFC8}">
      <dgm:prSet/>
      <dgm:spPr/>
      <dgm:t>
        <a:bodyPr/>
        <a:lstStyle/>
        <a:p>
          <a:endParaRPr lang="en-GB"/>
        </a:p>
      </dgm:t>
    </dgm:pt>
    <dgm:pt modelId="{CC48B5CE-2342-4FB5-BED0-BC6F2CC27177}" type="sibTrans" cxnId="{A9A52510-D293-4ACC-9B5F-D9FD5522AFC8}">
      <dgm:prSet/>
      <dgm:spPr/>
      <dgm:t>
        <a:bodyPr/>
        <a:lstStyle/>
        <a:p>
          <a:endParaRPr lang="en-GB"/>
        </a:p>
      </dgm:t>
    </dgm:pt>
    <dgm:pt modelId="{DBA1E133-8779-4D05-8197-5D00190CE9EA}" type="pres">
      <dgm:prSet presAssocID="{1739C9DF-B5B9-46D2-9D8E-7A3861CDAD37}" presName="Name0" presStyleCnt="0">
        <dgm:presLayoutVars>
          <dgm:chMax val="1"/>
          <dgm:chPref val="1"/>
          <dgm:dir/>
          <dgm:animOne val="branch"/>
          <dgm:animLvl val="lvl"/>
        </dgm:presLayoutVars>
      </dgm:prSet>
      <dgm:spPr/>
    </dgm:pt>
    <dgm:pt modelId="{F3C5C85A-3DC2-445F-8F49-89809161DD6A}" type="pres">
      <dgm:prSet presAssocID="{22A3BD53-6159-4D4A-8B12-90217431AAD6}" presName="singleCycle" presStyleCnt="0"/>
      <dgm:spPr/>
    </dgm:pt>
    <dgm:pt modelId="{048927A6-0798-4422-9282-105780FD9902}" type="pres">
      <dgm:prSet presAssocID="{22A3BD53-6159-4D4A-8B12-90217431AAD6}" presName="singleCenter" presStyleLbl="node1" presStyleIdx="0" presStyleCnt="4" custLinFactNeighborX="-466" custLinFactNeighborY="-8533">
        <dgm:presLayoutVars>
          <dgm:chMax val="7"/>
          <dgm:chPref val="7"/>
        </dgm:presLayoutVars>
      </dgm:prSet>
      <dgm:spPr/>
    </dgm:pt>
    <dgm:pt modelId="{BD1E7C0B-20B0-475B-9EA7-403B110B566E}" type="pres">
      <dgm:prSet presAssocID="{CE094FAE-CD3D-46A5-A46E-52E9526AB982}" presName="Name56" presStyleLbl="parChTrans1D2" presStyleIdx="0" presStyleCnt="3"/>
      <dgm:spPr/>
    </dgm:pt>
    <dgm:pt modelId="{AA0E0285-52CD-4397-A3A3-3150B92EB256}" type="pres">
      <dgm:prSet presAssocID="{64A71BE0-784E-4F5A-A4C9-4D4CADDA58A2}" presName="text0" presStyleLbl="node1" presStyleIdx="1" presStyleCnt="4" custScaleX="195627" custScaleY="103439">
        <dgm:presLayoutVars>
          <dgm:bulletEnabled val="1"/>
        </dgm:presLayoutVars>
      </dgm:prSet>
      <dgm:spPr/>
    </dgm:pt>
    <dgm:pt modelId="{8C9D552B-6E7A-4E94-B74E-1DD42A8CAA11}" type="pres">
      <dgm:prSet presAssocID="{69EBE694-244A-46A2-ABB9-474FF47ABA0D}" presName="Name56" presStyleLbl="parChTrans1D2" presStyleIdx="1" presStyleCnt="3"/>
      <dgm:spPr/>
    </dgm:pt>
    <dgm:pt modelId="{F6572ABC-3AA8-4071-8850-52A3ECAA7EA0}" type="pres">
      <dgm:prSet presAssocID="{AB946691-CAAC-4A98-B047-0BA81FA408E3}" presName="text0" presStyleLbl="node1" presStyleIdx="2" presStyleCnt="4" custScaleX="195627" custScaleY="103439">
        <dgm:presLayoutVars>
          <dgm:bulletEnabled val="1"/>
        </dgm:presLayoutVars>
      </dgm:prSet>
      <dgm:spPr/>
    </dgm:pt>
    <dgm:pt modelId="{2E3E2022-6C9E-482F-AB38-179F1EAAED7F}" type="pres">
      <dgm:prSet presAssocID="{2C6D4C40-223C-45C7-A605-4AF5E24132E2}" presName="Name56" presStyleLbl="parChTrans1D2" presStyleIdx="2" presStyleCnt="3"/>
      <dgm:spPr/>
    </dgm:pt>
    <dgm:pt modelId="{9AC45A54-FA00-46DD-94AD-809946EA8F9F}" type="pres">
      <dgm:prSet presAssocID="{3A1502C8-2D75-45FA-B5A4-9A5FF65EA9B6}" presName="text0" presStyleLbl="node1" presStyleIdx="3" presStyleCnt="4" custScaleX="195627" custScaleY="103439">
        <dgm:presLayoutVars>
          <dgm:bulletEnabled val="1"/>
        </dgm:presLayoutVars>
      </dgm:prSet>
      <dgm:spPr/>
    </dgm:pt>
  </dgm:ptLst>
  <dgm:cxnLst>
    <dgm:cxn modelId="{A9A52510-D293-4ACC-9B5F-D9FD5522AFC8}" srcId="{22A3BD53-6159-4D4A-8B12-90217431AAD6}" destId="{3A1502C8-2D75-45FA-B5A4-9A5FF65EA9B6}" srcOrd="2" destOrd="0" parTransId="{2C6D4C40-223C-45C7-A605-4AF5E24132E2}" sibTransId="{CC48B5CE-2342-4FB5-BED0-BC6F2CC27177}"/>
    <dgm:cxn modelId="{E40C4D12-6D10-477C-8AF6-F6FD21339489}" type="presOf" srcId="{AB946691-CAAC-4A98-B047-0BA81FA408E3}" destId="{F6572ABC-3AA8-4071-8850-52A3ECAA7EA0}" srcOrd="0" destOrd="0" presId="urn:microsoft.com/office/officeart/2008/layout/RadialCluster"/>
    <dgm:cxn modelId="{32140E25-6CF8-4A3B-9C72-D72949A201AB}" srcId="{1739C9DF-B5B9-46D2-9D8E-7A3861CDAD37}" destId="{22A3BD53-6159-4D4A-8B12-90217431AAD6}" srcOrd="0" destOrd="0" parTransId="{0A90B652-7B5A-42DD-8EF7-0A51B0E46297}" sibTransId="{F9FA9127-8A28-4864-B3BB-80CA06CF4353}"/>
    <dgm:cxn modelId="{6E5FFF2B-AD6C-4611-8482-B26F331DCE62}" type="presOf" srcId="{69EBE694-244A-46A2-ABB9-474FF47ABA0D}" destId="{8C9D552B-6E7A-4E94-B74E-1DD42A8CAA11}" srcOrd="0" destOrd="0" presId="urn:microsoft.com/office/officeart/2008/layout/RadialCluster"/>
    <dgm:cxn modelId="{F6089739-C7CA-4C5C-8971-908081BECF43}" type="presOf" srcId="{64A71BE0-784E-4F5A-A4C9-4D4CADDA58A2}" destId="{AA0E0285-52CD-4397-A3A3-3150B92EB256}" srcOrd="0" destOrd="0" presId="urn:microsoft.com/office/officeart/2008/layout/RadialCluster"/>
    <dgm:cxn modelId="{BB57AB42-1632-489A-9D6E-BDF9A10BC6B9}" srcId="{22A3BD53-6159-4D4A-8B12-90217431AAD6}" destId="{AB946691-CAAC-4A98-B047-0BA81FA408E3}" srcOrd="1" destOrd="0" parTransId="{69EBE694-244A-46A2-ABB9-474FF47ABA0D}" sibTransId="{3AD81B73-6C38-4988-84C7-E55A11FF7CD9}"/>
    <dgm:cxn modelId="{7E690767-0629-4794-B82D-990DC3092E02}" type="presOf" srcId="{CE094FAE-CD3D-46A5-A46E-52E9526AB982}" destId="{BD1E7C0B-20B0-475B-9EA7-403B110B566E}" srcOrd="0" destOrd="0" presId="urn:microsoft.com/office/officeart/2008/layout/RadialCluster"/>
    <dgm:cxn modelId="{0E8F946B-0CF9-486D-9140-ED8B7EB2B32D}" type="presOf" srcId="{3A1502C8-2D75-45FA-B5A4-9A5FF65EA9B6}" destId="{9AC45A54-FA00-46DD-94AD-809946EA8F9F}" srcOrd="0" destOrd="0" presId="urn:microsoft.com/office/officeart/2008/layout/RadialCluster"/>
    <dgm:cxn modelId="{1B7123C1-D2E2-4346-B8F2-693D86FF7E9C}" type="presOf" srcId="{22A3BD53-6159-4D4A-8B12-90217431AAD6}" destId="{048927A6-0798-4422-9282-105780FD9902}" srcOrd="0" destOrd="0" presId="urn:microsoft.com/office/officeart/2008/layout/RadialCluster"/>
    <dgm:cxn modelId="{85CBEECE-BC1F-4382-AD10-C6F6D04C2A45}" type="presOf" srcId="{1739C9DF-B5B9-46D2-9D8E-7A3861CDAD37}" destId="{DBA1E133-8779-4D05-8197-5D00190CE9EA}" srcOrd="0" destOrd="0" presId="urn:microsoft.com/office/officeart/2008/layout/RadialCluster"/>
    <dgm:cxn modelId="{997F1DD0-3326-4E1D-AC0F-EBCC0E7D794A}" srcId="{22A3BD53-6159-4D4A-8B12-90217431AAD6}" destId="{64A71BE0-784E-4F5A-A4C9-4D4CADDA58A2}" srcOrd="0" destOrd="0" parTransId="{CE094FAE-CD3D-46A5-A46E-52E9526AB982}" sibTransId="{0C486940-0830-4706-8754-9626AEEFA59E}"/>
    <dgm:cxn modelId="{1E8914F4-49C6-45BF-8691-E72017689736}" type="presOf" srcId="{2C6D4C40-223C-45C7-A605-4AF5E24132E2}" destId="{2E3E2022-6C9E-482F-AB38-179F1EAAED7F}" srcOrd="0" destOrd="0" presId="urn:microsoft.com/office/officeart/2008/layout/RadialCluster"/>
    <dgm:cxn modelId="{70008CB8-1DA7-42D4-A1FC-DE61BC9AD2E2}" type="presParOf" srcId="{DBA1E133-8779-4D05-8197-5D00190CE9EA}" destId="{F3C5C85A-3DC2-445F-8F49-89809161DD6A}" srcOrd="0" destOrd="0" presId="urn:microsoft.com/office/officeart/2008/layout/RadialCluster"/>
    <dgm:cxn modelId="{984FB0C9-99D3-4B1A-9D18-F5B17D64DFF9}" type="presParOf" srcId="{F3C5C85A-3DC2-445F-8F49-89809161DD6A}" destId="{048927A6-0798-4422-9282-105780FD9902}" srcOrd="0" destOrd="0" presId="urn:microsoft.com/office/officeart/2008/layout/RadialCluster"/>
    <dgm:cxn modelId="{5F9EE6AB-573B-4818-B77F-0F782899E884}" type="presParOf" srcId="{F3C5C85A-3DC2-445F-8F49-89809161DD6A}" destId="{BD1E7C0B-20B0-475B-9EA7-403B110B566E}" srcOrd="1" destOrd="0" presId="urn:microsoft.com/office/officeart/2008/layout/RadialCluster"/>
    <dgm:cxn modelId="{E7991209-CBBC-4240-88DE-14982874A864}" type="presParOf" srcId="{F3C5C85A-3DC2-445F-8F49-89809161DD6A}" destId="{AA0E0285-52CD-4397-A3A3-3150B92EB256}" srcOrd="2" destOrd="0" presId="urn:microsoft.com/office/officeart/2008/layout/RadialCluster"/>
    <dgm:cxn modelId="{1C08AE47-D0EA-42D0-A1B3-292FF8AD198A}" type="presParOf" srcId="{F3C5C85A-3DC2-445F-8F49-89809161DD6A}" destId="{8C9D552B-6E7A-4E94-B74E-1DD42A8CAA11}" srcOrd="3" destOrd="0" presId="urn:microsoft.com/office/officeart/2008/layout/RadialCluster"/>
    <dgm:cxn modelId="{868EA575-4303-41DB-86E4-C08376A5AB28}" type="presParOf" srcId="{F3C5C85A-3DC2-445F-8F49-89809161DD6A}" destId="{F6572ABC-3AA8-4071-8850-52A3ECAA7EA0}" srcOrd="4" destOrd="0" presId="urn:microsoft.com/office/officeart/2008/layout/RadialCluster"/>
    <dgm:cxn modelId="{7A4FDFBC-37A5-4BEC-9061-1D2D86CEED63}" type="presParOf" srcId="{F3C5C85A-3DC2-445F-8F49-89809161DD6A}" destId="{2E3E2022-6C9E-482F-AB38-179F1EAAED7F}" srcOrd="5" destOrd="0" presId="urn:microsoft.com/office/officeart/2008/layout/RadialCluster"/>
    <dgm:cxn modelId="{1E9B1F24-2C3B-4D51-B27B-657CD522FC9E}" type="presParOf" srcId="{F3C5C85A-3DC2-445F-8F49-89809161DD6A}" destId="{9AC45A54-FA00-46DD-94AD-809946EA8F9F}"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170BA7-A70F-4A14-8E9A-F794723859C1}" type="doc">
      <dgm:prSet loTypeId="urn:diagrams.loki3.com/BracketList" loCatId="list" qsTypeId="urn:microsoft.com/office/officeart/2009/2/quickstyle/3d8" qsCatId="3D" csTypeId="urn:microsoft.com/office/officeart/2005/8/colors/accent1_2" csCatId="accent1" phldr="1"/>
      <dgm:spPr/>
      <dgm:t>
        <a:bodyPr/>
        <a:lstStyle/>
        <a:p>
          <a:endParaRPr lang="en-GB"/>
        </a:p>
      </dgm:t>
    </dgm:pt>
    <dgm:pt modelId="{F5FCAF9C-13F3-4933-B02A-850C46B1DABC}">
      <dgm:prSet phldrT="[Text]"/>
      <dgm:spPr/>
      <dgm:t>
        <a:bodyPr/>
        <a:lstStyle/>
        <a:p>
          <a:r>
            <a:rPr lang="en-GB" dirty="0"/>
            <a:t>Level 6</a:t>
          </a:r>
        </a:p>
      </dgm:t>
    </dgm:pt>
    <dgm:pt modelId="{9F45E210-0EA3-443C-B85A-1B45B867AC8F}" type="parTrans" cxnId="{A8E8CF06-1F67-4D7E-B173-69CFCFF235DA}">
      <dgm:prSet/>
      <dgm:spPr/>
      <dgm:t>
        <a:bodyPr/>
        <a:lstStyle/>
        <a:p>
          <a:endParaRPr lang="en-GB"/>
        </a:p>
      </dgm:t>
    </dgm:pt>
    <dgm:pt modelId="{1B6AF047-AA5A-48BE-97B8-B1D5A3F5FA6E}" type="sibTrans" cxnId="{A8E8CF06-1F67-4D7E-B173-69CFCFF235DA}">
      <dgm:prSet/>
      <dgm:spPr/>
      <dgm:t>
        <a:bodyPr/>
        <a:lstStyle/>
        <a:p>
          <a:endParaRPr lang="en-GB"/>
        </a:p>
      </dgm:t>
    </dgm:pt>
    <dgm:pt modelId="{9EE833D0-1429-448E-BCF6-C3315B0C3DC2}">
      <dgm:prSet phldrT="[Text]"/>
      <dgm:spPr/>
      <dgm:t>
        <a:bodyPr/>
        <a:lstStyle/>
        <a:p>
          <a:r>
            <a:rPr lang="en-GB" dirty="0"/>
            <a:t>Demonstrate, understand, perform, critique</a:t>
          </a:r>
        </a:p>
      </dgm:t>
    </dgm:pt>
    <dgm:pt modelId="{E2A0D914-975A-498C-8BFA-D4893C6A8907}" type="parTrans" cxnId="{2ABA362B-6BE4-4B01-A679-589A7E4675F8}">
      <dgm:prSet/>
      <dgm:spPr/>
      <dgm:t>
        <a:bodyPr/>
        <a:lstStyle/>
        <a:p>
          <a:endParaRPr lang="en-GB"/>
        </a:p>
      </dgm:t>
    </dgm:pt>
    <dgm:pt modelId="{2DE755D1-8CDA-424C-8E50-C523654DB2AB}" type="sibTrans" cxnId="{2ABA362B-6BE4-4B01-A679-589A7E4675F8}">
      <dgm:prSet/>
      <dgm:spPr/>
      <dgm:t>
        <a:bodyPr/>
        <a:lstStyle/>
        <a:p>
          <a:endParaRPr lang="en-GB"/>
        </a:p>
      </dgm:t>
    </dgm:pt>
    <dgm:pt modelId="{30B7C821-F355-40D1-85AF-A60BE2B0F67D}">
      <dgm:prSet phldrT="[Text]"/>
      <dgm:spPr/>
      <dgm:t>
        <a:bodyPr/>
        <a:lstStyle/>
        <a:p>
          <a:r>
            <a:rPr lang="en-GB" dirty="0"/>
            <a:t>Level 7</a:t>
          </a:r>
        </a:p>
      </dgm:t>
    </dgm:pt>
    <dgm:pt modelId="{1888CC8C-C6BC-485C-9243-16CF695F7843}" type="parTrans" cxnId="{E530D777-2DDA-4352-B87D-A8332680A472}">
      <dgm:prSet/>
      <dgm:spPr/>
      <dgm:t>
        <a:bodyPr/>
        <a:lstStyle/>
        <a:p>
          <a:endParaRPr lang="en-GB"/>
        </a:p>
      </dgm:t>
    </dgm:pt>
    <dgm:pt modelId="{A55A91F9-86C4-4733-9D87-EF8122C354ED}" type="sibTrans" cxnId="{E530D777-2DDA-4352-B87D-A8332680A472}">
      <dgm:prSet/>
      <dgm:spPr/>
      <dgm:t>
        <a:bodyPr/>
        <a:lstStyle/>
        <a:p>
          <a:endParaRPr lang="en-GB"/>
        </a:p>
      </dgm:t>
    </dgm:pt>
    <dgm:pt modelId="{D08DCFC3-0A9C-4C79-8FD5-A087A2292962}">
      <dgm:prSet phldrT="[Text]"/>
      <dgm:spPr/>
      <dgm:t>
        <a:bodyPr/>
        <a:lstStyle/>
        <a:p>
          <a:r>
            <a:rPr lang="en-GB" dirty="0"/>
            <a:t>Critical knowledge and developing leadership</a:t>
          </a:r>
        </a:p>
      </dgm:t>
    </dgm:pt>
    <dgm:pt modelId="{11977C56-B9E1-4B6A-B3CD-65DC8C419EBD}" type="parTrans" cxnId="{EB83BAB3-7B58-44E6-986A-B1F7665D3D93}">
      <dgm:prSet/>
      <dgm:spPr/>
      <dgm:t>
        <a:bodyPr/>
        <a:lstStyle/>
        <a:p>
          <a:endParaRPr lang="en-GB"/>
        </a:p>
      </dgm:t>
    </dgm:pt>
    <dgm:pt modelId="{9DB313CB-B0E7-4C99-BBFE-22842E69DBBE}" type="sibTrans" cxnId="{EB83BAB3-7B58-44E6-986A-B1F7665D3D93}">
      <dgm:prSet/>
      <dgm:spPr/>
      <dgm:t>
        <a:bodyPr/>
        <a:lstStyle/>
        <a:p>
          <a:endParaRPr lang="en-GB"/>
        </a:p>
      </dgm:t>
    </dgm:pt>
    <dgm:pt modelId="{A147F3AA-81E9-4A92-833D-11E2230EDEC6}">
      <dgm:prSet phldrT="[Text]"/>
      <dgm:spPr/>
      <dgm:t>
        <a:bodyPr/>
        <a:lstStyle/>
        <a:p>
          <a:r>
            <a:rPr lang="en-GB" dirty="0"/>
            <a:t>Level 8</a:t>
          </a:r>
        </a:p>
      </dgm:t>
    </dgm:pt>
    <dgm:pt modelId="{5A408D79-FE6C-4114-9AFA-B0FD4F633432}" type="parTrans" cxnId="{951E6221-7235-4449-8FFB-7675729808CC}">
      <dgm:prSet/>
      <dgm:spPr/>
      <dgm:t>
        <a:bodyPr/>
        <a:lstStyle/>
        <a:p>
          <a:endParaRPr lang="en-GB"/>
        </a:p>
      </dgm:t>
    </dgm:pt>
    <dgm:pt modelId="{218AD023-449D-4480-946B-55854E712D5A}" type="sibTrans" cxnId="{951E6221-7235-4449-8FFB-7675729808CC}">
      <dgm:prSet/>
      <dgm:spPr/>
      <dgm:t>
        <a:bodyPr/>
        <a:lstStyle/>
        <a:p>
          <a:endParaRPr lang="en-GB"/>
        </a:p>
      </dgm:t>
    </dgm:pt>
    <dgm:pt modelId="{FC60ECC4-9052-448E-AA35-17DD2FF1CFC1}">
      <dgm:prSet phldrT="[Text]"/>
      <dgm:spPr/>
      <dgm:t>
        <a:bodyPr/>
        <a:lstStyle/>
        <a:p>
          <a:r>
            <a:rPr lang="en-GB" dirty="0"/>
            <a:t>Leader in the field</a:t>
          </a:r>
        </a:p>
      </dgm:t>
    </dgm:pt>
    <dgm:pt modelId="{C72732F7-A2B9-4F2B-8D5C-F0670E05F70C}" type="parTrans" cxnId="{3D1E7143-AD54-4089-9169-266424F8A80D}">
      <dgm:prSet/>
      <dgm:spPr/>
      <dgm:t>
        <a:bodyPr/>
        <a:lstStyle/>
        <a:p>
          <a:endParaRPr lang="en-GB"/>
        </a:p>
      </dgm:t>
    </dgm:pt>
    <dgm:pt modelId="{D24DA055-0AC0-49BA-9409-11363E7775F0}" type="sibTrans" cxnId="{3D1E7143-AD54-4089-9169-266424F8A80D}">
      <dgm:prSet/>
      <dgm:spPr/>
      <dgm:t>
        <a:bodyPr/>
        <a:lstStyle/>
        <a:p>
          <a:endParaRPr lang="en-GB"/>
        </a:p>
      </dgm:t>
    </dgm:pt>
    <dgm:pt modelId="{2EAD258E-F399-44FC-8D9D-E165D8EC0C70}" type="pres">
      <dgm:prSet presAssocID="{96170BA7-A70F-4A14-8E9A-F794723859C1}" presName="Name0" presStyleCnt="0">
        <dgm:presLayoutVars>
          <dgm:dir/>
          <dgm:animLvl val="lvl"/>
          <dgm:resizeHandles val="exact"/>
        </dgm:presLayoutVars>
      </dgm:prSet>
      <dgm:spPr/>
    </dgm:pt>
    <dgm:pt modelId="{4B5DC82D-E798-4B1C-8F03-F722FF33B1EC}" type="pres">
      <dgm:prSet presAssocID="{F5FCAF9C-13F3-4933-B02A-850C46B1DABC}" presName="linNode" presStyleCnt="0"/>
      <dgm:spPr/>
    </dgm:pt>
    <dgm:pt modelId="{F6556ED5-4535-4816-A4B7-DD149F4B2938}" type="pres">
      <dgm:prSet presAssocID="{F5FCAF9C-13F3-4933-B02A-850C46B1DABC}" presName="parTx" presStyleLbl="revTx" presStyleIdx="0" presStyleCnt="3">
        <dgm:presLayoutVars>
          <dgm:chMax val="1"/>
          <dgm:bulletEnabled val="1"/>
        </dgm:presLayoutVars>
      </dgm:prSet>
      <dgm:spPr/>
    </dgm:pt>
    <dgm:pt modelId="{97BEAA1E-BDC3-4C85-87B2-7473AB3D9E36}" type="pres">
      <dgm:prSet presAssocID="{F5FCAF9C-13F3-4933-B02A-850C46B1DABC}" presName="bracket" presStyleLbl="parChTrans1D1" presStyleIdx="0" presStyleCnt="3"/>
      <dgm:spPr/>
    </dgm:pt>
    <dgm:pt modelId="{030834A1-4E37-4CD0-BF5E-82814A8686E8}" type="pres">
      <dgm:prSet presAssocID="{F5FCAF9C-13F3-4933-B02A-850C46B1DABC}" presName="spH" presStyleCnt="0"/>
      <dgm:spPr/>
    </dgm:pt>
    <dgm:pt modelId="{D092790D-CCEE-4691-BED4-9DA851DBB52A}" type="pres">
      <dgm:prSet presAssocID="{F5FCAF9C-13F3-4933-B02A-850C46B1DABC}" presName="desTx" presStyleLbl="node1" presStyleIdx="0" presStyleCnt="3">
        <dgm:presLayoutVars>
          <dgm:bulletEnabled val="1"/>
        </dgm:presLayoutVars>
      </dgm:prSet>
      <dgm:spPr/>
    </dgm:pt>
    <dgm:pt modelId="{BFE15874-3FD1-4D58-8D04-ABD29BECB933}" type="pres">
      <dgm:prSet presAssocID="{1B6AF047-AA5A-48BE-97B8-B1D5A3F5FA6E}" presName="spV" presStyleCnt="0"/>
      <dgm:spPr/>
    </dgm:pt>
    <dgm:pt modelId="{E11E1AB9-A4DA-497C-A4DE-A6885CF84582}" type="pres">
      <dgm:prSet presAssocID="{30B7C821-F355-40D1-85AF-A60BE2B0F67D}" presName="linNode" presStyleCnt="0"/>
      <dgm:spPr/>
    </dgm:pt>
    <dgm:pt modelId="{13A3D55C-A30E-49B0-BE05-8623964AF86B}" type="pres">
      <dgm:prSet presAssocID="{30B7C821-F355-40D1-85AF-A60BE2B0F67D}" presName="parTx" presStyleLbl="revTx" presStyleIdx="1" presStyleCnt="3">
        <dgm:presLayoutVars>
          <dgm:chMax val="1"/>
          <dgm:bulletEnabled val="1"/>
        </dgm:presLayoutVars>
      </dgm:prSet>
      <dgm:spPr/>
    </dgm:pt>
    <dgm:pt modelId="{02DC638F-26D4-4C29-B95B-1DB2E05A3B2F}" type="pres">
      <dgm:prSet presAssocID="{30B7C821-F355-40D1-85AF-A60BE2B0F67D}" presName="bracket" presStyleLbl="parChTrans1D1" presStyleIdx="1" presStyleCnt="3"/>
      <dgm:spPr/>
    </dgm:pt>
    <dgm:pt modelId="{2947E8EC-F4B0-44FC-AEF2-C248FAC04FAE}" type="pres">
      <dgm:prSet presAssocID="{30B7C821-F355-40D1-85AF-A60BE2B0F67D}" presName="spH" presStyleCnt="0"/>
      <dgm:spPr/>
    </dgm:pt>
    <dgm:pt modelId="{DB6AE402-390B-4EFB-BD73-B4B32C8E53EB}" type="pres">
      <dgm:prSet presAssocID="{30B7C821-F355-40D1-85AF-A60BE2B0F67D}" presName="desTx" presStyleLbl="node1" presStyleIdx="1" presStyleCnt="3">
        <dgm:presLayoutVars>
          <dgm:bulletEnabled val="1"/>
        </dgm:presLayoutVars>
      </dgm:prSet>
      <dgm:spPr/>
    </dgm:pt>
    <dgm:pt modelId="{F83B17B8-16EA-43B4-BDAE-FDC32F4DD5A7}" type="pres">
      <dgm:prSet presAssocID="{A55A91F9-86C4-4733-9D87-EF8122C354ED}" presName="spV" presStyleCnt="0"/>
      <dgm:spPr/>
    </dgm:pt>
    <dgm:pt modelId="{20CEE90F-0868-4FA6-8C70-10F3A1692216}" type="pres">
      <dgm:prSet presAssocID="{A147F3AA-81E9-4A92-833D-11E2230EDEC6}" presName="linNode" presStyleCnt="0"/>
      <dgm:spPr/>
    </dgm:pt>
    <dgm:pt modelId="{7EBBB8B1-2BAF-43E5-9B21-B042AAA358D5}" type="pres">
      <dgm:prSet presAssocID="{A147F3AA-81E9-4A92-833D-11E2230EDEC6}" presName="parTx" presStyleLbl="revTx" presStyleIdx="2" presStyleCnt="3">
        <dgm:presLayoutVars>
          <dgm:chMax val="1"/>
          <dgm:bulletEnabled val="1"/>
        </dgm:presLayoutVars>
      </dgm:prSet>
      <dgm:spPr/>
    </dgm:pt>
    <dgm:pt modelId="{4A3BB72C-51EC-4465-AC6C-DDAD4CCEFAE7}" type="pres">
      <dgm:prSet presAssocID="{A147F3AA-81E9-4A92-833D-11E2230EDEC6}" presName="bracket" presStyleLbl="parChTrans1D1" presStyleIdx="2" presStyleCnt="3"/>
      <dgm:spPr/>
    </dgm:pt>
    <dgm:pt modelId="{4A7DCC72-BA45-4850-B39E-D1341FA1BB99}" type="pres">
      <dgm:prSet presAssocID="{A147F3AA-81E9-4A92-833D-11E2230EDEC6}" presName="spH" presStyleCnt="0"/>
      <dgm:spPr/>
    </dgm:pt>
    <dgm:pt modelId="{1C3B7C2F-C04D-439E-B19A-F3DF92FD657F}" type="pres">
      <dgm:prSet presAssocID="{A147F3AA-81E9-4A92-833D-11E2230EDEC6}" presName="desTx" presStyleLbl="node1" presStyleIdx="2" presStyleCnt="3">
        <dgm:presLayoutVars>
          <dgm:bulletEnabled val="1"/>
        </dgm:presLayoutVars>
      </dgm:prSet>
      <dgm:spPr/>
    </dgm:pt>
  </dgm:ptLst>
  <dgm:cxnLst>
    <dgm:cxn modelId="{A8E8CF06-1F67-4D7E-B173-69CFCFF235DA}" srcId="{96170BA7-A70F-4A14-8E9A-F794723859C1}" destId="{F5FCAF9C-13F3-4933-B02A-850C46B1DABC}" srcOrd="0" destOrd="0" parTransId="{9F45E210-0EA3-443C-B85A-1B45B867AC8F}" sibTransId="{1B6AF047-AA5A-48BE-97B8-B1D5A3F5FA6E}"/>
    <dgm:cxn modelId="{951E6221-7235-4449-8FFB-7675729808CC}" srcId="{96170BA7-A70F-4A14-8E9A-F794723859C1}" destId="{A147F3AA-81E9-4A92-833D-11E2230EDEC6}" srcOrd="2" destOrd="0" parTransId="{5A408D79-FE6C-4114-9AFA-B0FD4F633432}" sibTransId="{218AD023-449D-4480-946B-55854E712D5A}"/>
    <dgm:cxn modelId="{2ABA362B-6BE4-4B01-A679-589A7E4675F8}" srcId="{F5FCAF9C-13F3-4933-B02A-850C46B1DABC}" destId="{9EE833D0-1429-448E-BCF6-C3315B0C3DC2}" srcOrd="0" destOrd="0" parTransId="{E2A0D914-975A-498C-8BFA-D4893C6A8907}" sibTransId="{2DE755D1-8CDA-424C-8E50-C523654DB2AB}"/>
    <dgm:cxn modelId="{3D1E7143-AD54-4089-9169-266424F8A80D}" srcId="{A147F3AA-81E9-4A92-833D-11E2230EDEC6}" destId="{FC60ECC4-9052-448E-AA35-17DD2FF1CFC1}" srcOrd="0" destOrd="0" parTransId="{C72732F7-A2B9-4F2B-8D5C-F0670E05F70C}" sibTransId="{D24DA055-0AC0-49BA-9409-11363E7775F0}"/>
    <dgm:cxn modelId="{D50D5569-6860-47EA-8DE5-CB869108B924}" type="presOf" srcId="{D08DCFC3-0A9C-4C79-8FD5-A087A2292962}" destId="{DB6AE402-390B-4EFB-BD73-B4B32C8E53EB}" srcOrd="0" destOrd="0" presId="urn:diagrams.loki3.com/BracketList"/>
    <dgm:cxn modelId="{E530D777-2DDA-4352-B87D-A8332680A472}" srcId="{96170BA7-A70F-4A14-8E9A-F794723859C1}" destId="{30B7C821-F355-40D1-85AF-A60BE2B0F67D}" srcOrd="1" destOrd="0" parTransId="{1888CC8C-C6BC-485C-9243-16CF695F7843}" sibTransId="{A55A91F9-86C4-4733-9D87-EF8122C354ED}"/>
    <dgm:cxn modelId="{83FB3595-BD97-41DF-9649-5BEFB6BB1063}" type="presOf" srcId="{A147F3AA-81E9-4A92-833D-11E2230EDEC6}" destId="{7EBBB8B1-2BAF-43E5-9B21-B042AAA358D5}" srcOrd="0" destOrd="0" presId="urn:diagrams.loki3.com/BracketList"/>
    <dgm:cxn modelId="{24CE3598-9686-48BD-A33F-DE8E2296A96D}" type="presOf" srcId="{96170BA7-A70F-4A14-8E9A-F794723859C1}" destId="{2EAD258E-F399-44FC-8D9D-E165D8EC0C70}" srcOrd="0" destOrd="0" presId="urn:diagrams.loki3.com/BracketList"/>
    <dgm:cxn modelId="{89780BA4-6358-4CA0-BA5B-0A10966E21A3}" type="presOf" srcId="{9EE833D0-1429-448E-BCF6-C3315B0C3DC2}" destId="{D092790D-CCEE-4691-BED4-9DA851DBB52A}" srcOrd="0" destOrd="0" presId="urn:diagrams.loki3.com/BracketList"/>
    <dgm:cxn modelId="{8C823CAE-4329-42FC-BAA9-309E5F01D2CB}" type="presOf" srcId="{30B7C821-F355-40D1-85AF-A60BE2B0F67D}" destId="{13A3D55C-A30E-49B0-BE05-8623964AF86B}" srcOrd="0" destOrd="0" presId="urn:diagrams.loki3.com/BracketList"/>
    <dgm:cxn modelId="{EB83BAB3-7B58-44E6-986A-B1F7665D3D93}" srcId="{30B7C821-F355-40D1-85AF-A60BE2B0F67D}" destId="{D08DCFC3-0A9C-4C79-8FD5-A087A2292962}" srcOrd="0" destOrd="0" parTransId="{11977C56-B9E1-4B6A-B3CD-65DC8C419EBD}" sibTransId="{9DB313CB-B0E7-4C99-BBFE-22842E69DBBE}"/>
    <dgm:cxn modelId="{E970DCCF-CF43-4921-932B-35E3007F47C5}" type="presOf" srcId="{F5FCAF9C-13F3-4933-B02A-850C46B1DABC}" destId="{F6556ED5-4535-4816-A4B7-DD149F4B2938}" srcOrd="0" destOrd="0" presId="urn:diagrams.loki3.com/BracketList"/>
    <dgm:cxn modelId="{0493E0E0-86D0-4075-B372-859C7D19218A}" type="presOf" srcId="{FC60ECC4-9052-448E-AA35-17DD2FF1CFC1}" destId="{1C3B7C2F-C04D-439E-B19A-F3DF92FD657F}" srcOrd="0" destOrd="0" presId="urn:diagrams.loki3.com/BracketList"/>
    <dgm:cxn modelId="{84F5CEE0-83E6-4DC8-9C4C-47D19B9A8412}" type="presParOf" srcId="{2EAD258E-F399-44FC-8D9D-E165D8EC0C70}" destId="{4B5DC82D-E798-4B1C-8F03-F722FF33B1EC}" srcOrd="0" destOrd="0" presId="urn:diagrams.loki3.com/BracketList"/>
    <dgm:cxn modelId="{F107DCC1-1CF1-4D74-966A-054A4A40709A}" type="presParOf" srcId="{4B5DC82D-E798-4B1C-8F03-F722FF33B1EC}" destId="{F6556ED5-4535-4816-A4B7-DD149F4B2938}" srcOrd="0" destOrd="0" presId="urn:diagrams.loki3.com/BracketList"/>
    <dgm:cxn modelId="{E05B8F1B-A0DF-49BD-B28D-859BDEF27750}" type="presParOf" srcId="{4B5DC82D-E798-4B1C-8F03-F722FF33B1EC}" destId="{97BEAA1E-BDC3-4C85-87B2-7473AB3D9E36}" srcOrd="1" destOrd="0" presId="urn:diagrams.loki3.com/BracketList"/>
    <dgm:cxn modelId="{5A3B6115-A0A6-41A6-BE1E-201883D7E5E8}" type="presParOf" srcId="{4B5DC82D-E798-4B1C-8F03-F722FF33B1EC}" destId="{030834A1-4E37-4CD0-BF5E-82814A8686E8}" srcOrd="2" destOrd="0" presId="urn:diagrams.loki3.com/BracketList"/>
    <dgm:cxn modelId="{EBC8CEC3-9EBA-4864-961D-B6273029AB47}" type="presParOf" srcId="{4B5DC82D-E798-4B1C-8F03-F722FF33B1EC}" destId="{D092790D-CCEE-4691-BED4-9DA851DBB52A}" srcOrd="3" destOrd="0" presId="urn:diagrams.loki3.com/BracketList"/>
    <dgm:cxn modelId="{51AC67AE-938E-4A9C-B75A-4BB48B861914}" type="presParOf" srcId="{2EAD258E-F399-44FC-8D9D-E165D8EC0C70}" destId="{BFE15874-3FD1-4D58-8D04-ABD29BECB933}" srcOrd="1" destOrd="0" presId="urn:diagrams.loki3.com/BracketList"/>
    <dgm:cxn modelId="{16947D5A-B45C-441B-8B99-64E87A55417E}" type="presParOf" srcId="{2EAD258E-F399-44FC-8D9D-E165D8EC0C70}" destId="{E11E1AB9-A4DA-497C-A4DE-A6885CF84582}" srcOrd="2" destOrd="0" presId="urn:diagrams.loki3.com/BracketList"/>
    <dgm:cxn modelId="{F028AB5F-5890-42B1-93F3-206A0856C57A}" type="presParOf" srcId="{E11E1AB9-A4DA-497C-A4DE-A6885CF84582}" destId="{13A3D55C-A30E-49B0-BE05-8623964AF86B}" srcOrd="0" destOrd="0" presId="urn:diagrams.loki3.com/BracketList"/>
    <dgm:cxn modelId="{CEC80494-7695-46EB-8746-032F284CC96A}" type="presParOf" srcId="{E11E1AB9-A4DA-497C-A4DE-A6885CF84582}" destId="{02DC638F-26D4-4C29-B95B-1DB2E05A3B2F}" srcOrd="1" destOrd="0" presId="urn:diagrams.loki3.com/BracketList"/>
    <dgm:cxn modelId="{4785BAC7-D038-4E55-AAEA-4549B6E79C67}" type="presParOf" srcId="{E11E1AB9-A4DA-497C-A4DE-A6885CF84582}" destId="{2947E8EC-F4B0-44FC-AEF2-C248FAC04FAE}" srcOrd="2" destOrd="0" presId="urn:diagrams.loki3.com/BracketList"/>
    <dgm:cxn modelId="{2DCA41F5-A7B0-4BEB-A06C-4F62AAA88F32}" type="presParOf" srcId="{E11E1AB9-A4DA-497C-A4DE-A6885CF84582}" destId="{DB6AE402-390B-4EFB-BD73-B4B32C8E53EB}" srcOrd="3" destOrd="0" presId="urn:diagrams.loki3.com/BracketList"/>
    <dgm:cxn modelId="{453D9B25-A866-428B-9C08-69E7B1628CEC}" type="presParOf" srcId="{2EAD258E-F399-44FC-8D9D-E165D8EC0C70}" destId="{F83B17B8-16EA-43B4-BDAE-FDC32F4DD5A7}" srcOrd="3" destOrd="0" presId="urn:diagrams.loki3.com/BracketList"/>
    <dgm:cxn modelId="{1A116720-EFA0-4277-AD78-73209EF1D250}" type="presParOf" srcId="{2EAD258E-F399-44FC-8D9D-E165D8EC0C70}" destId="{20CEE90F-0868-4FA6-8C70-10F3A1692216}" srcOrd="4" destOrd="0" presId="urn:diagrams.loki3.com/BracketList"/>
    <dgm:cxn modelId="{BBDCC3D8-5A5B-4745-8B87-6C1AF0FE4C78}" type="presParOf" srcId="{20CEE90F-0868-4FA6-8C70-10F3A1692216}" destId="{7EBBB8B1-2BAF-43E5-9B21-B042AAA358D5}" srcOrd="0" destOrd="0" presId="urn:diagrams.loki3.com/BracketList"/>
    <dgm:cxn modelId="{8FC24CF3-2E62-4B0A-A316-6E443D0B35F2}" type="presParOf" srcId="{20CEE90F-0868-4FA6-8C70-10F3A1692216}" destId="{4A3BB72C-51EC-4465-AC6C-DDAD4CCEFAE7}" srcOrd="1" destOrd="0" presId="urn:diagrams.loki3.com/BracketList"/>
    <dgm:cxn modelId="{5A38E497-EDA7-4CF7-8980-378F50F72A4F}" type="presParOf" srcId="{20CEE90F-0868-4FA6-8C70-10F3A1692216}" destId="{4A7DCC72-BA45-4850-B39E-D1341FA1BB99}" srcOrd="2" destOrd="0" presId="urn:diagrams.loki3.com/BracketList"/>
    <dgm:cxn modelId="{8D11F299-7FD1-40BC-9A29-0DBAB272B9BF}" type="presParOf" srcId="{20CEE90F-0868-4FA6-8C70-10F3A1692216}" destId="{1C3B7C2F-C04D-439E-B19A-F3DF92FD657F}" srcOrd="3" destOrd="0" presId="urn:diagrams.loki3.com/Bracke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BA5B33-808A-4C19-9890-A5B3DD5B720C}" type="doc">
      <dgm:prSet loTypeId="urn:microsoft.com/office/officeart/2005/8/layout/venn1" loCatId="relationship" qsTypeId="urn:microsoft.com/office/officeart/2005/8/quickstyle/simple2" qsCatId="simple" csTypeId="urn:microsoft.com/office/officeart/2005/8/colors/accent1_5" csCatId="accent1" phldr="1"/>
      <dgm:spPr/>
    </dgm:pt>
    <dgm:pt modelId="{493F2CE8-B44A-4230-9BF7-39DDA6834EE1}">
      <dgm:prSet phldrT="[Text]"/>
      <dgm:spPr/>
      <dgm:t>
        <a:bodyPr/>
        <a:lstStyle/>
        <a:p>
          <a:r>
            <a:rPr lang="en-GB" dirty="0"/>
            <a:t>PgC/D</a:t>
          </a:r>
        </a:p>
      </dgm:t>
    </dgm:pt>
    <dgm:pt modelId="{3813817D-8CAB-48EC-9884-DDCD933D8883}" type="parTrans" cxnId="{0D8D06FC-3153-43A6-BD49-5CEBA1E18DDD}">
      <dgm:prSet/>
      <dgm:spPr/>
      <dgm:t>
        <a:bodyPr/>
        <a:lstStyle/>
        <a:p>
          <a:endParaRPr lang="en-GB"/>
        </a:p>
      </dgm:t>
    </dgm:pt>
    <dgm:pt modelId="{C5710C59-30DC-41C8-900E-B28BAD4FDAAD}" type="sibTrans" cxnId="{0D8D06FC-3153-43A6-BD49-5CEBA1E18DDD}">
      <dgm:prSet/>
      <dgm:spPr/>
      <dgm:t>
        <a:bodyPr/>
        <a:lstStyle/>
        <a:p>
          <a:endParaRPr lang="en-GB"/>
        </a:p>
      </dgm:t>
    </dgm:pt>
    <dgm:pt modelId="{EA4DE51C-9D37-4014-B1FD-D9CA322DB646}">
      <dgm:prSet phldrT="[Text]"/>
      <dgm:spPr/>
      <dgm:t>
        <a:bodyPr/>
        <a:lstStyle/>
        <a:p>
          <a:r>
            <a:rPr lang="en-GB" dirty="0"/>
            <a:t>Focused course: New skills</a:t>
          </a:r>
        </a:p>
      </dgm:t>
    </dgm:pt>
    <dgm:pt modelId="{E86ADF67-4E74-4418-8910-9587C4EBD396}" type="parTrans" cxnId="{7F5ACE7D-BB22-4DA0-870A-C321000E0AF5}">
      <dgm:prSet/>
      <dgm:spPr/>
      <dgm:t>
        <a:bodyPr/>
        <a:lstStyle/>
        <a:p>
          <a:endParaRPr lang="en-GB"/>
        </a:p>
      </dgm:t>
    </dgm:pt>
    <dgm:pt modelId="{6612C356-3AE3-4713-B9C3-222BEF01267C}" type="sibTrans" cxnId="{7F5ACE7D-BB22-4DA0-870A-C321000E0AF5}">
      <dgm:prSet/>
      <dgm:spPr/>
      <dgm:t>
        <a:bodyPr/>
        <a:lstStyle/>
        <a:p>
          <a:endParaRPr lang="en-GB"/>
        </a:p>
      </dgm:t>
    </dgm:pt>
    <dgm:pt modelId="{E3968B2E-0D98-4331-84D7-BB83E1D8B1EC}">
      <dgm:prSet phldrT="[Text]"/>
      <dgm:spPr/>
      <dgm:t>
        <a:bodyPr/>
        <a:lstStyle/>
        <a:p>
          <a:pPr algn="ctr"/>
          <a:r>
            <a:rPr lang="en-GB" dirty="0"/>
            <a:t>Focused course: extension of existing skills</a:t>
          </a:r>
        </a:p>
      </dgm:t>
    </dgm:pt>
    <dgm:pt modelId="{FA451C48-0852-4A69-BDB6-E0B09B39C82F}" type="parTrans" cxnId="{38F76C96-FA90-455D-B370-E2A7B2E40D54}">
      <dgm:prSet/>
      <dgm:spPr/>
      <dgm:t>
        <a:bodyPr/>
        <a:lstStyle/>
        <a:p>
          <a:endParaRPr lang="en-GB"/>
        </a:p>
      </dgm:t>
    </dgm:pt>
    <dgm:pt modelId="{749F5C3C-AA03-41AA-B8B9-FCB73C79A76A}" type="sibTrans" cxnId="{38F76C96-FA90-455D-B370-E2A7B2E40D54}">
      <dgm:prSet/>
      <dgm:spPr/>
      <dgm:t>
        <a:bodyPr/>
        <a:lstStyle/>
        <a:p>
          <a:endParaRPr lang="en-GB"/>
        </a:p>
      </dgm:t>
    </dgm:pt>
    <dgm:pt modelId="{5C87349E-21E8-4A57-854D-02D7A9A30F1F}" type="pres">
      <dgm:prSet presAssocID="{18BA5B33-808A-4C19-9890-A5B3DD5B720C}" presName="compositeShape" presStyleCnt="0">
        <dgm:presLayoutVars>
          <dgm:chMax val="7"/>
          <dgm:dir/>
          <dgm:resizeHandles val="exact"/>
        </dgm:presLayoutVars>
      </dgm:prSet>
      <dgm:spPr/>
    </dgm:pt>
    <dgm:pt modelId="{0A7E5767-FABF-49FA-8563-C2B67F58A1B3}" type="pres">
      <dgm:prSet presAssocID="{493F2CE8-B44A-4230-9BF7-39DDA6834EE1}" presName="circ1" presStyleLbl="vennNode1" presStyleIdx="0" presStyleCnt="3"/>
      <dgm:spPr/>
    </dgm:pt>
    <dgm:pt modelId="{F1F14FC2-87F6-4993-8537-C3CDA8AD371C}" type="pres">
      <dgm:prSet presAssocID="{493F2CE8-B44A-4230-9BF7-39DDA6834EE1}" presName="circ1Tx" presStyleLbl="revTx" presStyleIdx="0" presStyleCnt="0">
        <dgm:presLayoutVars>
          <dgm:chMax val="0"/>
          <dgm:chPref val="0"/>
          <dgm:bulletEnabled val="1"/>
        </dgm:presLayoutVars>
      </dgm:prSet>
      <dgm:spPr/>
    </dgm:pt>
    <dgm:pt modelId="{06651FF3-ADDC-4164-9D51-C42440ED19F0}" type="pres">
      <dgm:prSet presAssocID="{EA4DE51C-9D37-4014-B1FD-D9CA322DB646}" presName="circ2" presStyleLbl="vennNode1" presStyleIdx="1" presStyleCnt="3"/>
      <dgm:spPr/>
    </dgm:pt>
    <dgm:pt modelId="{00C40C8B-246E-4E3D-9BE1-F37F148C5CBC}" type="pres">
      <dgm:prSet presAssocID="{EA4DE51C-9D37-4014-B1FD-D9CA322DB646}" presName="circ2Tx" presStyleLbl="revTx" presStyleIdx="0" presStyleCnt="0">
        <dgm:presLayoutVars>
          <dgm:chMax val="0"/>
          <dgm:chPref val="0"/>
          <dgm:bulletEnabled val="1"/>
        </dgm:presLayoutVars>
      </dgm:prSet>
      <dgm:spPr/>
    </dgm:pt>
    <dgm:pt modelId="{83A5AFFD-6459-42EA-96BB-855DD6CD9BAA}" type="pres">
      <dgm:prSet presAssocID="{E3968B2E-0D98-4331-84D7-BB83E1D8B1EC}" presName="circ3" presStyleLbl="vennNode1" presStyleIdx="2" presStyleCnt="3"/>
      <dgm:spPr/>
    </dgm:pt>
    <dgm:pt modelId="{C618032A-ABF5-4F7C-B3B4-0F27DAA36D65}" type="pres">
      <dgm:prSet presAssocID="{E3968B2E-0D98-4331-84D7-BB83E1D8B1EC}" presName="circ3Tx" presStyleLbl="revTx" presStyleIdx="0" presStyleCnt="0">
        <dgm:presLayoutVars>
          <dgm:chMax val="0"/>
          <dgm:chPref val="0"/>
          <dgm:bulletEnabled val="1"/>
        </dgm:presLayoutVars>
      </dgm:prSet>
      <dgm:spPr/>
    </dgm:pt>
  </dgm:ptLst>
  <dgm:cxnLst>
    <dgm:cxn modelId="{B4C84327-0A23-45BB-A246-5E9A02476E4C}" type="presOf" srcId="{EA4DE51C-9D37-4014-B1FD-D9CA322DB646}" destId="{06651FF3-ADDC-4164-9D51-C42440ED19F0}" srcOrd="0" destOrd="0" presId="urn:microsoft.com/office/officeart/2005/8/layout/venn1"/>
    <dgm:cxn modelId="{302A2A73-11B2-4C7E-BD21-E93492A8B4F2}" type="presOf" srcId="{EA4DE51C-9D37-4014-B1FD-D9CA322DB646}" destId="{00C40C8B-246E-4E3D-9BE1-F37F148C5CBC}" srcOrd="1" destOrd="0" presId="urn:microsoft.com/office/officeart/2005/8/layout/venn1"/>
    <dgm:cxn modelId="{7F5ACE7D-BB22-4DA0-870A-C321000E0AF5}" srcId="{18BA5B33-808A-4C19-9890-A5B3DD5B720C}" destId="{EA4DE51C-9D37-4014-B1FD-D9CA322DB646}" srcOrd="1" destOrd="0" parTransId="{E86ADF67-4E74-4418-8910-9587C4EBD396}" sibTransId="{6612C356-3AE3-4713-B9C3-222BEF01267C}"/>
    <dgm:cxn modelId="{E7D69F8F-F022-43B0-B7C1-7909AEE0AD2D}" type="presOf" srcId="{493F2CE8-B44A-4230-9BF7-39DDA6834EE1}" destId="{F1F14FC2-87F6-4993-8537-C3CDA8AD371C}" srcOrd="1" destOrd="0" presId="urn:microsoft.com/office/officeart/2005/8/layout/venn1"/>
    <dgm:cxn modelId="{38F76C96-FA90-455D-B370-E2A7B2E40D54}" srcId="{18BA5B33-808A-4C19-9890-A5B3DD5B720C}" destId="{E3968B2E-0D98-4331-84D7-BB83E1D8B1EC}" srcOrd="2" destOrd="0" parTransId="{FA451C48-0852-4A69-BDB6-E0B09B39C82F}" sibTransId="{749F5C3C-AA03-41AA-B8B9-FCB73C79A76A}"/>
    <dgm:cxn modelId="{5E74ADA6-44BF-4B94-945C-B591A2662CCB}" type="presOf" srcId="{493F2CE8-B44A-4230-9BF7-39DDA6834EE1}" destId="{0A7E5767-FABF-49FA-8563-C2B67F58A1B3}" srcOrd="0" destOrd="0" presId="urn:microsoft.com/office/officeart/2005/8/layout/venn1"/>
    <dgm:cxn modelId="{A8B8B5B2-475F-4205-9813-14BD6200E6D3}" type="presOf" srcId="{18BA5B33-808A-4C19-9890-A5B3DD5B720C}" destId="{5C87349E-21E8-4A57-854D-02D7A9A30F1F}" srcOrd="0" destOrd="0" presId="urn:microsoft.com/office/officeart/2005/8/layout/venn1"/>
    <dgm:cxn modelId="{24823FF9-4971-46D6-A1E2-FE205898CDA5}" type="presOf" srcId="{E3968B2E-0D98-4331-84D7-BB83E1D8B1EC}" destId="{C618032A-ABF5-4F7C-B3B4-0F27DAA36D65}" srcOrd="1" destOrd="0" presId="urn:microsoft.com/office/officeart/2005/8/layout/venn1"/>
    <dgm:cxn modelId="{7A62C3FB-6E0B-4877-B819-FC945F9BDEEB}" type="presOf" srcId="{E3968B2E-0D98-4331-84D7-BB83E1D8B1EC}" destId="{83A5AFFD-6459-42EA-96BB-855DD6CD9BAA}" srcOrd="0" destOrd="0" presId="urn:microsoft.com/office/officeart/2005/8/layout/venn1"/>
    <dgm:cxn modelId="{0D8D06FC-3153-43A6-BD49-5CEBA1E18DDD}" srcId="{18BA5B33-808A-4C19-9890-A5B3DD5B720C}" destId="{493F2CE8-B44A-4230-9BF7-39DDA6834EE1}" srcOrd="0" destOrd="0" parTransId="{3813817D-8CAB-48EC-9884-DDCD933D8883}" sibTransId="{C5710C59-30DC-41C8-900E-B28BAD4FDAAD}"/>
    <dgm:cxn modelId="{1B5EF5C9-3022-4BA6-AD7D-DE02B554C185}" type="presParOf" srcId="{5C87349E-21E8-4A57-854D-02D7A9A30F1F}" destId="{0A7E5767-FABF-49FA-8563-C2B67F58A1B3}" srcOrd="0" destOrd="0" presId="urn:microsoft.com/office/officeart/2005/8/layout/venn1"/>
    <dgm:cxn modelId="{03E90553-F5D8-451C-964D-1AA6B19DB207}" type="presParOf" srcId="{5C87349E-21E8-4A57-854D-02D7A9A30F1F}" destId="{F1F14FC2-87F6-4993-8537-C3CDA8AD371C}" srcOrd="1" destOrd="0" presId="urn:microsoft.com/office/officeart/2005/8/layout/venn1"/>
    <dgm:cxn modelId="{938A21DD-C085-43AB-AE79-1D35B9D0334C}" type="presParOf" srcId="{5C87349E-21E8-4A57-854D-02D7A9A30F1F}" destId="{06651FF3-ADDC-4164-9D51-C42440ED19F0}" srcOrd="2" destOrd="0" presId="urn:microsoft.com/office/officeart/2005/8/layout/venn1"/>
    <dgm:cxn modelId="{31A202D1-DA7C-4BF0-8EBD-165438565593}" type="presParOf" srcId="{5C87349E-21E8-4A57-854D-02D7A9A30F1F}" destId="{00C40C8B-246E-4E3D-9BE1-F37F148C5CBC}" srcOrd="3" destOrd="0" presId="urn:microsoft.com/office/officeart/2005/8/layout/venn1"/>
    <dgm:cxn modelId="{3A61F4C6-A7E2-4404-902A-34185E47F826}" type="presParOf" srcId="{5C87349E-21E8-4A57-854D-02D7A9A30F1F}" destId="{83A5AFFD-6459-42EA-96BB-855DD6CD9BAA}" srcOrd="4" destOrd="0" presId="urn:microsoft.com/office/officeart/2005/8/layout/venn1"/>
    <dgm:cxn modelId="{9939A140-B6E8-4B02-AD61-4BB7B3884645}" type="presParOf" srcId="{5C87349E-21E8-4A57-854D-02D7A9A30F1F}" destId="{C618032A-ABF5-4F7C-B3B4-0F27DAA36D6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B2A554-B1C2-4C3B-88D0-066D1CB7B01E}" type="doc">
      <dgm:prSet loTypeId="urn:microsoft.com/office/officeart/2011/layout/HexagonRadial" loCatId="cycle" qsTypeId="urn:microsoft.com/office/officeart/2005/8/quickstyle/3d1" qsCatId="3D" csTypeId="urn:microsoft.com/office/officeart/2005/8/colors/accent1_4" csCatId="accent1" phldr="1"/>
      <dgm:spPr/>
      <dgm:t>
        <a:bodyPr/>
        <a:lstStyle/>
        <a:p>
          <a:endParaRPr lang="en-GB"/>
        </a:p>
      </dgm:t>
    </dgm:pt>
    <dgm:pt modelId="{9F78E54B-541C-48C4-829E-BE409272EE36}">
      <dgm:prSet phldrT="[Text]"/>
      <dgm:spPr/>
      <dgm:t>
        <a:bodyPr/>
        <a:lstStyle/>
        <a:p>
          <a:r>
            <a:rPr lang="en-GB" dirty="0"/>
            <a:t>Direct Entry</a:t>
          </a:r>
        </a:p>
      </dgm:t>
    </dgm:pt>
    <dgm:pt modelId="{84F30C94-9F55-4EAE-8303-DEA6D9BF0FF0}" type="parTrans" cxnId="{1857F4E8-485E-4207-8EA5-DD407469D77F}">
      <dgm:prSet/>
      <dgm:spPr/>
      <dgm:t>
        <a:bodyPr/>
        <a:lstStyle/>
        <a:p>
          <a:endParaRPr lang="en-GB"/>
        </a:p>
      </dgm:t>
    </dgm:pt>
    <dgm:pt modelId="{635F3AE9-FFFE-41C6-BEDF-EA892E7E31B8}" type="sibTrans" cxnId="{1857F4E8-485E-4207-8EA5-DD407469D77F}">
      <dgm:prSet/>
      <dgm:spPr/>
      <dgm:t>
        <a:bodyPr/>
        <a:lstStyle/>
        <a:p>
          <a:endParaRPr lang="en-GB"/>
        </a:p>
      </dgm:t>
    </dgm:pt>
    <dgm:pt modelId="{C3E60D4F-5CAF-4FC7-9A77-54FB2C349944}">
      <dgm:prSet phldrT="[Text]"/>
      <dgm:spPr/>
      <dgm:t>
        <a:bodyPr/>
        <a:lstStyle/>
        <a:p>
          <a:r>
            <a:rPr lang="en-GB" dirty="0"/>
            <a:t>Selection process</a:t>
          </a:r>
        </a:p>
      </dgm:t>
    </dgm:pt>
    <dgm:pt modelId="{B9CBF28A-EC16-4105-B547-EFAAB0BF1197}" type="parTrans" cxnId="{5DBDBAD8-EB8A-4012-8F0D-912CD5D25DEC}">
      <dgm:prSet/>
      <dgm:spPr/>
      <dgm:t>
        <a:bodyPr/>
        <a:lstStyle/>
        <a:p>
          <a:endParaRPr lang="en-GB"/>
        </a:p>
      </dgm:t>
    </dgm:pt>
    <dgm:pt modelId="{0C102B7F-E504-4028-9238-0E167C014E6D}" type="sibTrans" cxnId="{5DBDBAD8-EB8A-4012-8F0D-912CD5D25DEC}">
      <dgm:prSet/>
      <dgm:spPr/>
      <dgm:t>
        <a:bodyPr/>
        <a:lstStyle/>
        <a:p>
          <a:endParaRPr lang="en-GB"/>
        </a:p>
      </dgm:t>
    </dgm:pt>
    <dgm:pt modelId="{7453AF59-C9E2-48A8-B968-5888A0009936}">
      <dgm:prSet phldrT="[Text]"/>
      <dgm:spPr/>
      <dgm:t>
        <a:bodyPr/>
        <a:lstStyle/>
        <a:p>
          <a:r>
            <a:rPr lang="en-GB" dirty="0"/>
            <a:t>Extent &amp; limits of role</a:t>
          </a:r>
        </a:p>
      </dgm:t>
    </dgm:pt>
    <dgm:pt modelId="{E85F9A3A-BB91-4B0D-BA86-99DECDF5AF1B}" type="parTrans" cxnId="{022E46ED-1A48-4990-9F40-D8D1047D6E13}">
      <dgm:prSet/>
      <dgm:spPr/>
      <dgm:t>
        <a:bodyPr/>
        <a:lstStyle/>
        <a:p>
          <a:endParaRPr lang="en-GB"/>
        </a:p>
      </dgm:t>
    </dgm:pt>
    <dgm:pt modelId="{78236CD4-B33A-4DA9-A822-092252E14582}" type="sibTrans" cxnId="{022E46ED-1A48-4990-9F40-D8D1047D6E13}">
      <dgm:prSet/>
      <dgm:spPr/>
      <dgm:t>
        <a:bodyPr/>
        <a:lstStyle/>
        <a:p>
          <a:endParaRPr lang="en-GB"/>
        </a:p>
      </dgm:t>
    </dgm:pt>
    <dgm:pt modelId="{FF09B893-C77F-4190-B378-0B708BC682A1}">
      <dgm:prSet phldrT="[Text]"/>
      <dgm:spPr/>
      <dgm:t>
        <a:bodyPr/>
        <a:lstStyle/>
        <a:p>
          <a:r>
            <a:rPr lang="en-GB" dirty="0"/>
            <a:t>Basic skills &amp; knowledge</a:t>
          </a:r>
        </a:p>
        <a:p>
          <a:r>
            <a:rPr lang="en-GB" dirty="0"/>
            <a:t>- uniform policy</a:t>
          </a:r>
        </a:p>
      </dgm:t>
    </dgm:pt>
    <dgm:pt modelId="{DC582F4B-11F6-4E46-A11B-5CAF36BCA034}" type="parTrans" cxnId="{A65BE9D3-D338-4560-9DA6-E0C4881F2DB8}">
      <dgm:prSet/>
      <dgm:spPr/>
      <dgm:t>
        <a:bodyPr/>
        <a:lstStyle/>
        <a:p>
          <a:endParaRPr lang="en-GB"/>
        </a:p>
      </dgm:t>
    </dgm:pt>
    <dgm:pt modelId="{31A9D17F-C084-4969-B92B-84FF32B6A3BB}" type="sibTrans" cxnId="{A65BE9D3-D338-4560-9DA6-E0C4881F2DB8}">
      <dgm:prSet/>
      <dgm:spPr/>
      <dgm:t>
        <a:bodyPr/>
        <a:lstStyle/>
        <a:p>
          <a:endParaRPr lang="en-GB"/>
        </a:p>
      </dgm:t>
    </dgm:pt>
    <dgm:pt modelId="{143DC281-995C-4C1B-8534-BECCE6F4AEB3}">
      <dgm:prSet phldrT="[Text]"/>
      <dgm:spPr/>
      <dgm:t>
        <a:bodyPr/>
        <a:lstStyle/>
        <a:p>
          <a:r>
            <a:rPr lang="en-GB" dirty="0"/>
            <a:t>Simulation &amp; clinical skills</a:t>
          </a:r>
        </a:p>
      </dgm:t>
    </dgm:pt>
    <dgm:pt modelId="{A6E6D8C5-57F1-40E3-8454-7005C9C23BF3}" type="parTrans" cxnId="{194B9227-F579-41D3-BA72-4568524F9E7A}">
      <dgm:prSet/>
      <dgm:spPr/>
      <dgm:t>
        <a:bodyPr/>
        <a:lstStyle/>
        <a:p>
          <a:endParaRPr lang="en-GB"/>
        </a:p>
      </dgm:t>
    </dgm:pt>
    <dgm:pt modelId="{A9E2061F-8F88-4341-A0A6-16634D40559E}" type="sibTrans" cxnId="{194B9227-F579-41D3-BA72-4568524F9E7A}">
      <dgm:prSet/>
      <dgm:spPr/>
      <dgm:t>
        <a:bodyPr/>
        <a:lstStyle/>
        <a:p>
          <a:endParaRPr lang="en-GB"/>
        </a:p>
      </dgm:t>
    </dgm:pt>
    <dgm:pt modelId="{638FE231-00A2-4062-8227-C1DDF13CB137}">
      <dgm:prSet phldrT="[Text]" custT="1"/>
      <dgm:spPr/>
      <dgm:t>
        <a:bodyPr/>
        <a:lstStyle/>
        <a:p>
          <a:r>
            <a:rPr lang="en-GB" sz="2000" dirty="0"/>
            <a:t>Clinical capacity</a:t>
          </a:r>
        </a:p>
        <a:p>
          <a:r>
            <a:rPr lang="en-GB" sz="2000" dirty="0"/>
            <a:t>- links / progress monitoring</a:t>
          </a:r>
        </a:p>
      </dgm:t>
    </dgm:pt>
    <dgm:pt modelId="{AFA50D07-7C82-4140-955C-49D2CAD14E2F}" type="parTrans" cxnId="{B5AF4934-E6AC-4E86-B4B3-3B514FC3288B}">
      <dgm:prSet/>
      <dgm:spPr/>
      <dgm:t>
        <a:bodyPr/>
        <a:lstStyle/>
        <a:p>
          <a:endParaRPr lang="en-GB"/>
        </a:p>
      </dgm:t>
    </dgm:pt>
    <dgm:pt modelId="{951C1F94-2386-4277-B8C5-22374D87D2E8}" type="sibTrans" cxnId="{B5AF4934-E6AC-4E86-B4B3-3B514FC3288B}">
      <dgm:prSet/>
      <dgm:spPr/>
      <dgm:t>
        <a:bodyPr/>
        <a:lstStyle/>
        <a:p>
          <a:endParaRPr lang="en-GB"/>
        </a:p>
      </dgm:t>
    </dgm:pt>
    <dgm:pt modelId="{0B44BD9D-4BB9-4429-AE90-D3A705F1A6E4}">
      <dgm:prSet/>
      <dgm:spPr/>
      <dgm:t>
        <a:bodyPr/>
        <a:lstStyle/>
        <a:p>
          <a:r>
            <a:rPr lang="en-GB"/>
            <a:t>Regulation (lack of)</a:t>
          </a:r>
          <a:endParaRPr lang="en-GB" dirty="0"/>
        </a:p>
      </dgm:t>
    </dgm:pt>
    <dgm:pt modelId="{5318BA02-D669-4998-B7E8-11CEC588DBB4}" type="parTrans" cxnId="{85FF25A9-5B7E-40EE-999A-AC9D08F80D5D}">
      <dgm:prSet/>
      <dgm:spPr/>
      <dgm:t>
        <a:bodyPr/>
        <a:lstStyle/>
        <a:p>
          <a:endParaRPr lang="en-GB"/>
        </a:p>
      </dgm:t>
    </dgm:pt>
    <dgm:pt modelId="{103E5C08-248E-4EB5-9447-B89BB8D5FB2D}" type="sibTrans" cxnId="{85FF25A9-5B7E-40EE-999A-AC9D08F80D5D}">
      <dgm:prSet/>
      <dgm:spPr/>
      <dgm:t>
        <a:bodyPr/>
        <a:lstStyle/>
        <a:p>
          <a:endParaRPr lang="en-GB"/>
        </a:p>
      </dgm:t>
    </dgm:pt>
    <dgm:pt modelId="{130AE9D0-C3BC-4705-8F51-445AB5F77AAF}" type="pres">
      <dgm:prSet presAssocID="{F1B2A554-B1C2-4C3B-88D0-066D1CB7B01E}" presName="Name0" presStyleCnt="0">
        <dgm:presLayoutVars>
          <dgm:chMax val="1"/>
          <dgm:chPref val="1"/>
          <dgm:dir/>
          <dgm:animOne val="branch"/>
          <dgm:animLvl val="lvl"/>
        </dgm:presLayoutVars>
      </dgm:prSet>
      <dgm:spPr/>
    </dgm:pt>
    <dgm:pt modelId="{D41B6395-D977-4DF2-B68F-7A7E1B436C2C}" type="pres">
      <dgm:prSet presAssocID="{9F78E54B-541C-48C4-829E-BE409272EE36}" presName="Parent" presStyleLbl="node0" presStyleIdx="0" presStyleCnt="1">
        <dgm:presLayoutVars>
          <dgm:chMax val="6"/>
          <dgm:chPref val="6"/>
        </dgm:presLayoutVars>
      </dgm:prSet>
      <dgm:spPr/>
    </dgm:pt>
    <dgm:pt modelId="{FD10C715-48E6-4B38-B63A-2F203D20D67B}" type="pres">
      <dgm:prSet presAssocID="{C3E60D4F-5CAF-4FC7-9A77-54FB2C349944}" presName="Accent1" presStyleCnt="0"/>
      <dgm:spPr/>
    </dgm:pt>
    <dgm:pt modelId="{1EDFD8DB-E575-4C81-9B33-F9A3CEF8E41D}" type="pres">
      <dgm:prSet presAssocID="{C3E60D4F-5CAF-4FC7-9A77-54FB2C349944}" presName="Accent" presStyleLbl="bgShp" presStyleIdx="0" presStyleCnt="6"/>
      <dgm:spPr/>
    </dgm:pt>
    <dgm:pt modelId="{7C78883C-3FA2-43C7-A64D-86E6C5165127}" type="pres">
      <dgm:prSet presAssocID="{C3E60D4F-5CAF-4FC7-9A77-54FB2C349944}" presName="Child1" presStyleLbl="node1" presStyleIdx="0" presStyleCnt="6">
        <dgm:presLayoutVars>
          <dgm:chMax val="0"/>
          <dgm:chPref val="0"/>
          <dgm:bulletEnabled val="1"/>
        </dgm:presLayoutVars>
      </dgm:prSet>
      <dgm:spPr/>
    </dgm:pt>
    <dgm:pt modelId="{BF03F4A5-2646-4EDD-BC41-5DFBBD818112}" type="pres">
      <dgm:prSet presAssocID="{0B44BD9D-4BB9-4429-AE90-D3A705F1A6E4}" presName="Accent2" presStyleCnt="0"/>
      <dgm:spPr/>
    </dgm:pt>
    <dgm:pt modelId="{13B5D294-3BF0-4D09-A960-8D03CDAFE41B}" type="pres">
      <dgm:prSet presAssocID="{0B44BD9D-4BB9-4429-AE90-D3A705F1A6E4}" presName="Accent" presStyleLbl="bgShp" presStyleIdx="1" presStyleCnt="6"/>
      <dgm:spPr/>
    </dgm:pt>
    <dgm:pt modelId="{C8D9D94E-F722-49C5-9A77-0CD7F1C69970}" type="pres">
      <dgm:prSet presAssocID="{0B44BD9D-4BB9-4429-AE90-D3A705F1A6E4}" presName="Child2" presStyleLbl="node1" presStyleIdx="1" presStyleCnt="6">
        <dgm:presLayoutVars>
          <dgm:chMax val="0"/>
          <dgm:chPref val="0"/>
          <dgm:bulletEnabled val="1"/>
        </dgm:presLayoutVars>
      </dgm:prSet>
      <dgm:spPr/>
    </dgm:pt>
    <dgm:pt modelId="{A785054E-1DEE-4D1D-9B0E-86456A03441C}" type="pres">
      <dgm:prSet presAssocID="{7453AF59-C9E2-48A8-B968-5888A0009936}" presName="Accent3" presStyleCnt="0"/>
      <dgm:spPr/>
    </dgm:pt>
    <dgm:pt modelId="{1B4D5653-8EC7-46E1-A6F9-9499AE63069F}" type="pres">
      <dgm:prSet presAssocID="{7453AF59-C9E2-48A8-B968-5888A0009936}" presName="Accent" presStyleLbl="bgShp" presStyleIdx="2" presStyleCnt="6"/>
      <dgm:spPr/>
    </dgm:pt>
    <dgm:pt modelId="{6A2176A7-1682-4BBC-9DEC-46E59602FB3B}" type="pres">
      <dgm:prSet presAssocID="{7453AF59-C9E2-48A8-B968-5888A0009936}" presName="Child3" presStyleLbl="node1" presStyleIdx="2" presStyleCnt="6">
        <dgm:presLayoutVars>
          <dgm:chMax val="0"/>
          <dgm:chPref val="0"/>
          <dgm:bulletEnabled val="1"/>
        </dgm:presLayoutVars>
      </dgm:prSet>
      <dgm:spPr/>
    </dgm:pt>
    <dgm:pt modelId="{7E242B09-25CF-43BC-8C36-BA23EC174023}" type="pres">
      <dgm:prSet presAssocID="{FF09B893-C77F-4190-B378-0B708BC682A1}" presName="Accent4" presStyleCnt="0"/>
      <dgm:spPr/>
    </dgm:pt>
    <dgm:pt modelId="{60A62624-0722-42AC-82F3-03318A4092EE}" type="pres">
      <dgm:prSet presAssocID="{FF09B893-C77F-4190-B378-0B708BC682A1}" presName="Accent" presStyleLbl="bgShp" presStyleIdx="3" presStyleCnt="6"/>
      <dgm:spPr/>
    </dgm:pt>
    <dgm:pt modelId="{B3B6F4DD-5C26-43CF-89C6-5705A51BF7CB}" type="pres">
      <dgm:prSet presAssocID="{FF09B893-C77F-4190-B378-0B708BC682A1}" presName="Child4" presStyleLbl="node1" presStyleIdx="3" presStyleCnt="6">
        <dgm:presLayoutVars>
          <dgm:chMax val="0"/>
          <dgm:chPref val="0"/>
          <dgm:bulletEnabled val="1"/>
        </dgm:presLayoutVars>
      </dgm:prSet>
      <dgm:spPr/>
    </dgm:pt>
    <dgm:pt modelId="{1AFD42C9-39F6-4400-B1DC-83C273E26023}" type="pres">
      <dgm:prSet presAssocID="{143DC281-995C-4C1B-8534-BECCE6F4AEB3}" presName="Accent5" presStyleCnt="0"/>
      <dgm:spPr/>
    </dgm:pt>
    <dgm:pt modelId="{F9D16D08-AEFF-40E8-BCA5-1BEB9AF69867}" type="pres">
      <dgm:prSet presAssocID="{143DC281-995C-4C1B-8534-BECCE6F4AEB3}" presName="Accent" presStyleLbl="bgShp" presStyleIdx="4" presStyleCnt="6"/>
      <dgm:spPr/>
    </dgm:pt>
    <dgm:pt modelId="{FCF6913E-A6F7-45B4-B9AE-D1AC10C5481D}" type="pres">
      <dgm:prSet presAssocID="{143DC281-995C-4C1B-8534-BECCE6F4AEB3}" presName="Child5" presStyleLbl="node1" presStyleIdx="4" presStyleCnt="6">
        <dgm:presLayoutVars>
          <dgm:chMax val="0"/>
          <dgm:chPref val="0"/>
          <dgm:bulletEnabled val="1"/>
        </dgm:presLayoutVars>
      </dgm:prSet>
      <dgm:spPr/>
    </dgm:pt>
    <dgm:pt modelId="{2A1E05D5-9B99-424D-BDEA-C544213E718E}" type="pres">
      <dgm:prSet presAssocID="{638FE231-00A2-4062-8227-C1DDF13CB137}" presName="Accent6" presStyleCnt="0"/>
      <dgm:spPr/>
    </dgm:pt>
    <dgm:pt modelId="{24A29DAE-2D08-4E6C-9B95-2E1BCF11279A}" type="pres">
      <dgm:prSet presAssocID="{638FE231-00A2-4062-8227-C1DDF13CB137}" presName="Accent" presStyleLbl="bgShp" presStyleIdx="5" presStyleCnt="6"/>
      <dgm:spPr/>
    </dgm:pt>
    <dgm:pt modelId="{5068C5B7-E15D-4BD0-9AF9-CB2C0D96FCBF}" type="pres">
      <dgm:prSet presAssocID="{638FE231-00A2-4062-8227-C1DDF13CB137}" presName="Child6" presStyleLbl="node1" presStyleIdx="5" presStyleCnt="6">
        <dgm:presLayoutVars>
          <dgm:chMax val="0"/>
          <dgm:chPref val="0"/>
          <dgm:bulletEnabled val="1"/>
        </dgm:presLayoutVars>
      </dgm:prSet>
      <dgm:spPr/>
    </dgm:pt>
  </dgm:ptLst>
  <dgm:cxnLst>
    <dgm:cxn modelId="{194B9227-F579-41D3-BA72-4568524F9E7A}" srcId="{9F78E54B-541C-48C4-829E-BE409272EE36}" destId="{143DC281-995C-4C1B-8534-BECCE6F4AEB3}" srcOrd="4" destOrd="0" parTransId="{A6E6D8C5-57F1-40E3-8454-7005C9C23BF3}" sibTransId="{A9E2061F-8F88-4341-A0A6-16634D40559E}"/>
    <dgm:cxn modelId="{B5AF4934-E6AC-4E86-B4B3-3B514FC3288B}" srcId="{9F78E54B-541C-48C4-829E-BE409272EE36}" destId="{638FE231-00A2-4062-8227-C1DDF13CB137}" srcOrd="5" destOrd="0" parTransId="{AFA50D07-7C82-4140-955C-49D2CAD14E2F}" sibTransId="{951C1F94-2386-4277-B8C5-22374D87D2E8}"/>
    <dgm:cxn modelId="{403A3A35-556A-44D0-9EB2-0138457F06DA}" type="presOf" srcId="{638FE231-00A2-4062-8227-C1DDF13CB137}" destId="{5068C5B7-E15D-4BD0-9AF9-CB2C0D96FCBF}" srcOrd="0" destOrd="0" presId="urn:microsoft.com/office/officeart/2011/layout/HexagonRadial"/>
    <dgm:cxn modelId="{D8F6FD6D-958A-4231-9763-4B46AD0D4540}" type="presOf" srcId="{FF09B893-C77F-4190-B378-0B708BC682A1}" destId="{B3B6F4DD-5C26-43CF-89C6-5705A51BF7CB}" srcOrd="0" destOrd="0" presId="urn:microsoft.com/office/officeart/2011/layout/HexagonRadial"/>
    <dgm:cxn modelId="{611E2980-C13C-4010-A6B0-1B32A5B2532E}" type="presOf" srcId="{143DC281-995C-4C1B-8534-BECCE6F4AEB3}" destId="{FCF6913E-A6F7-45B4-B9AE-D1AC10C5481D}" srcOrd="0" destOrd="0" presId="urn:microsoft.com/office/officeart/2011/layout/HexagonRadial"/>
    <dgm:cxn modelId="{85FF25A9-5B7E-40EE-999A-AC9D08F80D5D}" srcId="{9F78E54B-541C-48C4-829E-BE409272EE36}" destId="{0B44BD9D-4BB9-4429-AE90-D3A705F1A6E4}" srcOrd="1" destOrd="0" parTransId="{5318BA02-D669-4998-B7E8-11CEC588DBB4}" sibTransId="{103E5C08-248E-4EB5-9447-B89BB8D5FB2D}"/>
    <dgm:cxn modelId="{EA6CA1AA-F0EB-463F-B8B2-6BDC39D54A52}" type="presOf" srcId="{0B44BD9D-4BB9-4429-AE90-D3A705F1A6E4}" destId="{C8D9D94E-F722-49C5-9A77-0CD7F1C69970}" srcOrd="0" destOrd="0" presId="urn:microsoft.com/office/officeart/2011/layout/HexagonRadial"/>
    <dgm:cxn modelId="{A17EF9B0-7C1A-4FAB-B56C-8497AB7A7E13}" type="presOf" srcId="{F1B2A554-B1C2-4C3B-88D0-066D1CB7B01E}" destId="{130AE9D0-C3BC-4705-8F51-445AB5F77AAF}" srcOrd="0" destOrd="0" presId="urn:microsoft.com/office/officeart/2011/layout/HexagonRadial"/>
    <dgm:cxn modelId="{A65BE9D3-D338-4560-9DA6-E0C4881F2DB8}" srcId="{9F78E54B-541C-48C4-829E-BE409272EE36}" destId="{FF09B893-C77F-4190-B378-0B708BC682A1}" srcOrd="3" destOrd="0" parTransId="{DC582F4B-11F6-4E46-A11B-5CAF36BCA034}" sibTransId="{31A9D17F-C084-4969-B92B-84FF32B6A3BB}"/>
    <dgm:cxn modelId="{5DBDBAD8-EB8A-4012-8F0D-912CD5D25DEC}" srcId="{9F78E54B-541C-48C4-829E-BE409272EE36}" destId="{C3E60D4F-5CAF-4FC7-9A77-54FB2C349944}" srcOrd="0" destOrd="0" parTransId="{B9CBF28A-EC16-4105-B547-EFAAB0BF1197}" sibTransId="{0C102B7F-E504-4028-9238-0E167C014E6D}"/>
    <dgm:cxn modelId="{CA860CE4-281D-4E36-9C8B-6E1D318ED3E6}" type="presOf" srcId="{9F78E54B-541C-48C4-829E-BE409272EE36}" destId="{D41B6395-D977-4DF2-B68F-7A7E1B436C2C}" srcOrd="0" destOrd="0" presId="urn:microsoft.com/office/officeart/2011/layout/HexagonRadial"/>
    <dgm:cxn modelId="{F33465E8-90BD-4C3B-9253-D583C64C3532}" type="presOf" srcId="{7453AF59-C9E2-48A8-B968-5888A0009936}" destId="{6A2176A7-1682-4BBC-9DEC-46E59602FB3B}" srcOrd="0" destOrd="0" presId="urn:microsoft.com/office/officeart/2011/layout/HexagonRadial"/>
    <dgm:cxn modelId="{1857F4E8-485E-4207-8EA5-DD407469D77F}" srcId="{F1B2A554-B1C2-4C3B-88D0-066D1CB7B01E}" destId="{9F78E54B-541C-48C4-829E-BE409272EE36}" srcOrd="0" destOrd="0" parTransId="{84F30C94-9F55-4EAE-8303-DEA6D9BF0FF0}" sibTransId="{635F3AE9-FFFE-41C6-BEDF-EA892E7E31B8}"/>
    <dgm:cxn modelId="{022E46ED-1A48-4990-9F40-D8D1047D6E13}" srcId="{9F78E54B-541C-48C4-829E-BE409272EE36}" destId="{7453AF59-C9E2-48A8-B968-5888A0009936}" srcOrd="2" destOrd="0" parTransId="{E85F9A3A-BB91-4B0D-BA86-99DECDF5AF1B}" sibTransId="{78236CD4-B33A-4DA9-A822-092252E14582}"/>
    <dgm:cxn modelId="{920B6BFE-4F83-4175-84D0-9B6C2D5328EB}" type="presOf" srcId="{C3E60D4F-5CAF-4FC7-9A77-54FB2C349944}" destId="{7C78883C-3FA2-43C7-A64D-86E6C5165127}" srcOrd="0" destOrd="0" presId="urn:microsoft.com/office/officeart/2011/layout/HexagonRadial"/>
    <dgm:cxn modelId="{4C16BF53-347B-4E29-90BB-27F1EBB0C12C}" type="presParOf" srcId="{130AE9D0-C3BC-4705-8F51-445AB5F77AAF}" destId="{D41B6395-D977-4DF2-B68F-7A7E1B436C2C}" srcOrd="0" destOrd="0" presId="urn:microsoft.com/office/officeart/2011/layout/HexagonRadial"/>
    <dgm:cxn modelId="{21A16766-5865-4A4A-A5D2-7373FA95A565}" type="presParOf" srcId="{130AE9D0-C3BC-4705-8F51-445AB5F77AAF}" destId="{FD10C715-48E6-4B38-B63A-2F203D20D67B}" srcOrd="1" destOrd="0" presId="urn:microsoft.com/office/officeart/2011/layout/HexagonRadial"/>
    <dgm:cxn modelId="{051D5EC9-E96F-451E-AB5A-BFA83D2C74B3}" type="presParOf" srcId="{FD10C715-48E6-4B38-B63A-2F203D20D67B}" destId="{1EDFD8DB-E575-4C81-9B33-F9A3CEF8E41D}" srcOrd="0" destOrd="0" presId="urn:microsoft.com/office/officeart/2011/layout/HexagonRadial"/>
    <dgm:cxn modelId="{B5E85903-570C-494A-A871-6A976F3E8E4F}" type="presParOf" srcId="{130AE9D0-C3BC-4705-8F51-445AB5F77AAF}" destId="{7C78883C-3FA2-43C7-A64D-86E6C5165127}" srcOrd="2" destOrd="0" presId="urn:microsoft.com/office/officeart/2011/layout/HexagonRadial"/>
    <dgm:cxn modelId="{6751A41C-35E1-4875-92E6-FF0E87A9264C}" type="presParOf" srcId="{130AE9D0-C3BC-4705-8F51-445AB5F77AAF}" destId="{BF03F4A5-2646-4EDD-BC41-5DFBBD818112}" srcOrd="3" destOrd="0" presId="urn:microsoft.com/office/officeart/2011/layout/HexagonRadial"/>
    <dgm:cxn modelId="{83BA3A5F-773C-4AD0-AD13-70A514D357CB}" type="presParOf" srcId="{BF03F4A5-2646-4EDD-BC41-5DFBBD818112}" destId="{13B5D294-3BF0-4D09-A960-8D03CDAFE41B}" srcOrd="0" destOrd="0" presId="urn:microsoft.com/office/officeart/2011/layout/HexagonRadial"/>
    <dgm:cxn modelId="{F2D9BAFF-0ABE-4D09-BE16-4E48661E9522}" type="presParOf" srcId="{130AE9D0-C3BC-4705-8F51-445AB5F77AAF}" destId="{C8D9D94E-F722-49C5-9A77-0CD7F1C69970}" srcOrd="4" destOrd="0" presId="urn:microsoft.com/office/officeart/2011/layout/HexagonRadial"/>
    <dgm:cxn modelId="{9DA523A5-B79A-4AEB-BBC2-1CDBC8317BB0}" type="presParOf" srcId="{130AE9D0-C3BC-4705-8F51-445AB5F77AAF}" destId="{A785054E-1DEE-4D1D-9B0E-86456A03441C}" srcOrd="5" destOrd="0" presId="urn:microsoft.com/office/officeart/2011/layout/HexagonRadial"/>
    <dgm:cxn modelId="{2D61AABF-752C-4AE2-9C20-C84FCC16680E}" type="presParOf" srcId="{A785054E-1DEE-4D1D-9B0E-86456A03441C}" destId="{1B4D5653-8EC7-46E1-A6F9-9499AE63069F}" srcOrd="0" destOrd="0" presId="urn:microsoft.com/office/officeart/2011/layout/HexagonRadial"/>
    <dgm:cxn modelId="{B8F62FBB-8CBF-408B-AD2D-5E0EBAB4439C}" type="presParOf" srcId="{130AE9D0-C3BC-4705-8F51-445AB5F77AAF}" destId="{6A2176A7-1682-4BBC-9DEC-46E59602FB3B}" srcOrd="6" destOrd="0" presId="urn:microsoft.com/office/officeart/2011/layout/HexagonRadial"/>
    <dgm:cxn modelId="{29A68A1A-49F4-4F7B-B750-69C91F3F8FE5}" type="presParOf" srcId="{130AE9D0-C3BC-4705-8F51-445AB5F77AAF}" destId="{7E242B09-25CF-43BC-8C36-BA23EC174023}" srcOrd="7" destOrd="0" presId="urn:microsoft.com/office/officeart/2011/layout/HexagonRadial"/>
    <dgm:cxn modelId="{7200B1A4-98E3-40E2-89EF-CDFD4590C410}" type="presParOf" srcId="{7E242B09-25CF-43BC-8C36-BA23EC174023}" destId="{60A62624-0722-42AC-82F3-03318A4092EE}" srcOrd="0" destOrd="0" presId="urn:microsoft.com/office/officeart/2011/layout/HexagonRadial"/>
    <dgm:cxn modelId="{C364F290-C21E-47FB-A7CF-3E5500B48606}" type="presParOf" srcId="{130AE9D0-C3BC-4705-8F51-445AB5F77AAF}" destId="{B3B6F4DD-5C26-43CF-89C6-5705A51BF7CB}" srcOrd="8" destOrd="0" presId="urn:microsoft.com/office/officeart/2011/layout/HexagonRadial"/>
    <dgm:cxn modelId="{4E31996E-390E-498A-8F50-E9682F63E32E}" type="presParOf" srcId="{130AE9D0-C3BC-4705-8F51-445AB5F77AAF}" destId="{1AFD42C9-39F6-4400-B1DC-83C273E26023}" srcOrd="9" destOrd="0" presId="urn:microsoft.com/office/officeart/2011/layout/HexagonRadial"/>
    <dgm:cxn modelId="{CDD11C36-7432-4153-9403-DD9291FC2EF9}" type="presParOf" srcId="{1AFD42C9-39F6-4400-B1DC-83C273E26023}" destId="{F9D16D08-AEFF-40E8-BCA5-1BEB9AF69867}" srcOrd="0" destOrd="0" presId="urn:microsoft.com/office/officeart/2011/layout/HexagonRadial"/>
    <dgm:cxn modelId="{D7971C1E-87F7-45E6-801D-F046DF224649}" type="presParOf" srcId="{130AE9D0-C3BC-4705-8F51-445AB5F77AAF}" destId="{FCF6913E-A6F7-45B4-B9AE-D1AC10C5481D}" srcOrd="10" destOrd="0" presId="urn:microsoft.com/office/officeart/2011/layout/HexagonRadial"/>
    <dgm:cxn modelId="{6B1C4990-1962-450C-BA00-E5705AF021A1}" type="presParOf" srcId="{130AE9D0-C3BC-4705-8F51-445AB5F77AAF}" destId="{2A1E05D5-9B99-424D-BDEA-C544213E718E}" srcOrd="11" destOrd="0" presId="urn:microsoft.com/office/officeart/2011/layout/HexagonRadial"/>
    <dgm:cxn modelId="{710947FD-70AF-409A-9385-B765AE8157A9}" type="presParOf" srcId="{2A1E05D5-9B99-424D-BDEA-C544213E718E}" destId="{24A29DAE-2D08-4E6C-9B95-2E1BCF11279A}" srcOrd="0" destOrd="0" presId="urn:microsoft.com/office/officeart/2011/layout/HexagonRadial"/>
    <dgm:cxn modelId="{D3848B6A-AC73-4CB4-990C-DD03EE5427F1}" type="presParOf" srcId="{130AE9D0-C3BC-4705-8F51-445AB5F77AAF}" destId="{5068C5B7-E15D-4BD0-9AF9-CB2C0D96FCBF}"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ABF37-02C0-46FE-AFD8-D7D96E57090A}">
      <dsp:nvSpPr>
        <dsp:cNvPr id="0" name=""/>
        <dsp:cNvSpPr/>
      </dsp:nvSpPr>
      <dsp:spPr>
        <a:xfrm>
          <a:off x="0" y="0"/>
          <a:ext cx="6502400" cy="1192106"/>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Explain the role of CASE &amp; set the context</a:t>
          </a:r>
        </a:p>
      </dsp:txBody>
      <dsp:txXfrm>
        <a:off x="34916" y="34916"/>
        <a:ext cx="5115290" cy="1122274"/>
      </dsp:txXfrm>
    </dsp:sp>
    <dsp:sp modelId="{BBACBA50-0834-4DA9-AFDB-49A47A85C5C0}">
      <dsp:nvSpPr>
        <dsp:cNvPr id="0" name=""/>
        <dsp:cNvSpPr/>
      </dsp:nvSpPr>
      <dsp:spPr>
        <a:xfrm>
          <a:off x="544575" y="1408853"/>
          <a:ext cx="6502400" cy="1192106"/>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Give an overview of the changes within HEE that will impact on the work of CASE</a:t>
          </a:r>
        </a:p>
      </dsp:txBody>
      <dsp:txXfrm>
        <a:off x="579491" y="1443769"/>
        <a:ext cx="5113122" cy="1122274"/>
      </dsp:txXfrm>
    </dsp:sp>
    <dsp:sp modelId="{4EA31C0F-88A9-448A-A66B-E145E97999A9}">
      <dsp:nvSpPr>
        <dsp:cNvPr id="0" name=""/>
        <dsp:cNvSpPr/>
      </dsp:nvSpPr>
      <dsp:spPr>
        <a:xfrm>
          <a:off x="1081024" y="2817706"/>
          <a:ext cx="6502400" cy="1192106"/>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Explore the challenges as new educational options are developed in the UK </a:t>
          </a:r>
        </a:p>
      </dsp:txBody>
      <dsp:txXfrm>
        <a:off x="1115940" y="2852622"/>
        <a:ext cx="5121250" cy="1122274"/>
      </dsp:txXfrm>
    </dsp:sp>
    <dsp:sp modelId="{34BA3045-A1E5-46D7-BCB7-774ECE511B34}">
      <dsp:nvSpPr>
        <dsp:cNvPr id="0" name=""/>
        <dsp:cNvSpPr/>
      </dsp:nvSpPr>
      <dsp:spPr>
        <a:xfrm>
          <a:off x="1625599" y="4226560"/>
          <a:ext cx="6502400" cy="1192106"/>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Activity: focused v traditional courses</a:t>
          </a:r>
        </a:p>
      </dsp:txBody>
      <dsp:txXfrm>
        <a:off x="1660515" y="4261476"/>
        <a:ext cx="5113122" cy="1122274"/>
      </dsp:txXfrm>
    </dsp:sp>
    <dsp:sp modelId="{B035323A-54D6-4EC2-A3C5-A3EE72828E04}">
      <dsp:nvSpPr>
        <dsp:cNvPr id="0" name=""/>
        <dsp:cNvSpPr/>
      </dsp:nvSpPr>
      <dsp:spPr>
        <a:xfrm>
          <a:off x="5727530" y="913045"/>
          <a:ext cx="774869" cy="774869"/>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901876" y="913045"/>
        <a:ext cx="426177" cy="583089"/>
      </dsp:txXfrm>
    </dsp:sp>
    <dsp:sp modelId="{E5EC54EA-9A00-429E-8724-E67903A6FC0E}">
      <dsp:nvSpPr>
        <dsp:cNvPr id="0" name=""/>
        <dsp:cNvSpPr/>
      </dsp:nvSpPr>
      <dsp:spPr>
        <a:xfrm>
          <a:off x="6272106" y="2321898"/>
          <a:ext cx="774869" cy="774869"/>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6446452" y="2321898"/>
        <a:ext cx="426177" cy="583089"/>
      </dsp:txXfrm>
    </dsp:sp>
    <dsp:sp modelId="{F959F742-80F5-4985-83A4-48932551E21B}">
      <dsp:nvSpPr>
        <dsp:cNvPr id="0" name=""/>
        <dsp:cNvSpPr/>
      </dsp:nvSpPr>
      <dsp:spPr>
        <a:xfrm>
          <a:off x="6808554" y="3730752"/>
          <a:ext cx="774869" cy="774869"/>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6982900" y="3730752"/>
        <a:ext cx="426177" cy="583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C973F-EC3C-4A5E-872F-AAC4024BF4E8}">
      <dsp:nvSpPr>
        <dsp:cNvPr id="0" name=""/>
        <dsp:cNvSpPr/>
      </dsp:nvSpPr>
      <dsp:spPr>
        <a:xfrm>
          <a:off x="171939" y="408"/>
          <a:ext cx="4243125" cy="2545875"/>
        </a:xfrm>
        <a:prstGeom prst="rect">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Reporting should not be separated from scanning</a:t>
          </a:r>
        </a:p>
      </dsp:txBody>
      <dsp:txXfrm>
        <a:off x="171939" y="408"/>
        <a:ext cx="4243125" cy="2545875"/>
      </dsp:txXfrm>
    </dsp:sp>
    <dsp:sp modelId="{23855235-C469-4FC0-B3B9-83583FD474A5}">
      <dsp:nvSpPr>
        <dsp:cNvPr id="0" name=""/>
        <dsp:cNvSpPr/>
      </dsp:nvSpPr>
      <dsp:spPr>
        <a:xfrm>
          <a:off x="4839377" y="408"/>
          <a:ext cx="4243125" cy="2545875"/>
        </a:xfrm>
        <a:prstGeom prst="rect">
          <a:avLst/>
        </a:prstGeom>
        <a:solidFill>
          <a:schemeClr val="accent1">
            <a:shade val="50000"/>
            <a:hueOff val="201247"/>
            <a:satOff val="-4901"/>
            <a:lumOff val="214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Assessment and interpretation of save imaged = sub-optimal practice. Deficiencies cannot be rectified post-scan </a:t>
          </a:r>
        </a:p>
        <a:p>
          <a:pPr marL="0" lvl="0" indent="0" algn="ctr" defTabSz="1111250">
            <a:lnSpc>
              <a:spcPct val="90000"/>
            </a:lnSpc>
            <a:spcBef>
              <a:spcPct val="0"/>
            </a:spcBef>
            <a:spcAft>
              <a:spcPct val="35000"/>
            </a:spcAft>
            <a:buNone/>
          </a:pPr>
          <a:r>
            <a:rPr lang="en-GB" sz="2500" kern="1200" dirty="0"/>
            <a:t>Dual reporting can help increase specificity</a:t>
          </a:r>
        </a:p>
      </dsp:txBody>
      <dsp:txXfrm>
        <a:off x="4839377" y="408"/>
        <a:ext cx="4243125" cy="2545875"/>
      </dsp:txXfrm>
    </dsp:sp>
    <dsp:sp modelId="{CA31906F-022D-4B4B-9A25-9F28A50DEF98}">
      <dsp:nvSpPr>
        <dsp:cNvPr id="0" name=""/>
        <dsp:cNvSpPr/>
      </dsp:nvSpPr>
      <dsp:spPr>
        <a:xfrm>
          <a:off x="171939" y="2970596"/>
          <a:ext cx="4243125" cy="2545875"/>
        </a:xfrm>
        <a:prstGeom prst="rect">
          <a:avLst/>
        </a:prstGeom>
        <a:solidFill>
          <a:schemeClr val="accent1">
            <a:shade val="50000"/>
            <a:hueOff val="402493"/>
            <a:satOff val="-9802"/>
            <a:lumOff val="428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Need for competence at the point of scanning is paramount</a:t>
          </a:r>
        </a:p>
      </dsp:txBody>
      <dsp:txXfrm>
        <a:off x="171939" y="2970596"/>
        <a:ext cx="4243125" cy="2545875"/>
      </dsp:txXfrm>
    </dsp:sp>
    <dsp:sp modelId="{772D4196-881E-4DC3-A92F-5D108A47C587}">
      <dsp:nvSpPr>
        <dsp:cNvPr id="0" name=""/>
        <dsp:cNvSpPr/>
      </dsp:nvSpPr>
      <dsp:spPr>
        <a:xfrm>
          <a:off x="4839377" y="2970596"/>
          <a:ext cx="4243125" cy="2545875"/>
        </a:xfrm>
        <a:prstGeom prst="rect">
          <a:avLst/>
        </a:prstGeom>
        <a:solidFill>
          <a:schemeClr val="accent1">
            <a:shade val="50000"/>
            <a:hueOff val="201247"/>
            <a:satOff val="-4901"/>
            <a:lumOff val="214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Workforce modelling &amp; innovative training routes should increase ‘efficiency of provision and effectiveness in delivery of diagnosis and treatment to patients’</a:t>
          </a:r>
        </a:p>
      </dsp:txBody>
      <dsp:txXfrm>
        <a:off x="4839377" y="2970596"/>
        <a:ext cx="4243125" cy="254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C840-87F1-4FB9-8F95-C7BEF645C159}">
      <dsp:nvSpPr>
        <dsp:cNvPr id="0" name=""/>
        <dsp:cNvSpPr/>
      </dsp:nvSpPr>
      <dsp:spPr>
        <a:xfrm>
          <a:off x="1088" y="0"/>
          <a:ext cx="2829594" cy="4737407"/>
        </a:xfrm>
        <a:prstGeom prst="roundRect">
          <a:avLst>
            <a:gd name="adj" fmla="val 10000"/>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Focused v programme</a:t>
          </a:r>
        </a:p>
      </dsp:txBody>
      <dsp:txXfrm>
        <a:off x="1088" y="0"/>
        <a:ext cx="2829594" cy="1421222"/>
      </dsp:txXfrm>
    </dsp:sp>
    <dsp:sp modelId="{23E194C3-8CB2-48BB-A59C-F41C6A2400B1}">
      <dsp:nvSpPr>
        <dsp:cNvPr id="0" name=""/>
        <dsp:cNvSpPr/>
      </dsp:nvSpPr>
      <dsp:spPr>
        <a:xfrm>
          <a:off x="284047" y="1422610"/>
          <a:ext cx="2263675" cy="1428392"/>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Differentiation </a:t>
          </a:r>
        </a:p>
      </dsp:txBody>
      <dsp:txXfrm>
        <a:off x="325883" y="1464446"/>
        <a:ext cx="2180003" cy="1344720"/>
      </dsp:txXfrm>
    </dsp:sp>
    <dsp:sp modelId="{11C7109C-CA54-4644-9BC5-36F29D472620}">
      <dsp:nvSpPr>
        <dsp:cNvPr id="0" name=""/>
        <dsp:cNvSpPr/>
      </dsp:nvSpPr>
      <dsp:spPr>
        <a:xfrm>
          <a:off x="284047" y="3070755"/>
          <a:ext cx="2263675" cy="1428392"/>
        </a:xfrm>
        <a:prstGeom prst="roundRect">
          <a:avLst>
            <a:gd name="adj" fmla="val 10000"/>
          </a:avLst>
        </a:prstGeom>
        <a:solidFill>
          <a:schemeClr val="accent1">
            <a:shade val="50000"/>
            <a:hueOff val="134164"/>
            <a:satOff val="-3267"/>
            <a:lumOff val="1429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Not short cut </a:t>
          </a:r>
        </a:p>
      </dsp:txBody>
      <dsp:txXfrm>
        <a:off x="325883" y="3112591"/>
        <a:ext cx="2180003" cy="1344720"/>
      </dsp:txXfrm>
    </dsp:sp>
    <dsp:sp modelId="{66E2D439-444D-4C1E-B339-68287C016BA4}">
      <dsp:nvSpPr>
        <dsp:cNvPr id="0" name=""/>
        <dsp:cNvSpPr/>
      </dsp:nvSpPr>
      <dsp:spPr>
        <a:xfrm>
          <a:off x="3042902" y="0"/>
          <a:ext cx="2829594" cy="4737407"/>
        </a:xfrm>
        <a:prstGeom prst="roundRect">
          <a:avLst>
            <a:gd name="adj" fmla="val 10000"/>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Voluntary roles. Consistency</a:t>
          </a:r>
        </a:p>
      </dsp:txBody>
      <dsp:txXfrm>
        <a:off x="3042902" y="0"/>
        <a:ext cx="2829594" cy="1421222"/>
      </dsp:txXfrm>
    </dsp:sp>
    <dsp:sp modelId="{5A537BC1-1387-413E-9E8A-849E172A3AA5}">
      <dsp:nvSpPr>
        <dsp:cNvPr id="0" name=""/>
        <dsp:cNvSpPr/>
      </dsp:nvSpPr>
      <dsp:spPr>
        <a:xfrm>
          <a:off x="3325862" y="1422610"/>
          <a:ext cx="2263675" cy="1428392"/>
        </a:xfrm>
        <a:prstGeom prst="roundRect">
          <a:avLst>
            <a:gd name="adj" fmla="val 10000"/>
          </a:avLst>
        </a:prstGeom>
        <a:solidFill>
          <a:schemeClr val="accent1">
            <a:shade val="50000"/>
            <a:hueOff val="268329"/>
            <a:satOff val="-6535"/>
            <a:lumOff val="285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CASE committee </a:t>
          </a:r>
        </a:p>
      </dsp:txBody>
      <dsp:txXfrm>
        <a:off x="3367698" y="1464446"/>
        <a:ext cx="2180003" cy="1344720"/>
      </dsp:txXfrm>
    </dsp:sp>
    <dsp:sp modelId="{E5E734ED-C6D5-4AB1-8655-31A7F4D77F88}">
      <dsp:nvSpPr>
        <dsp:cNvPr id="0" name=""/>
        <dsp:cNvSpPr/>
      </dsp:nvSpPr>
      <dsp:spPr>
        <a:xfrm>
          <a:off x="3325862" y="3070755"/>
          <a:ext cx="2263675" cy="1428392"/>
        </a:xfrm>
        <a:prstGeom prst="roundRect">
          <a:avLst>
            <a:gd name="adj" fmla="val 10000"/>
          </a:avLst>
        </a:prstGeom>
        <a:solidFill>
          <a:schemeClr val="accent1">
            <a:shade val="50000"/>
            <a:hueOff val="402493"/>
            <a:satOff val="-9802"/>
            <a:lumOff val="428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Training</a:t>
          </a:r>
        </a:p>
      </dsp:txBody>
      <dsp:txXfrm>
        <a:off x="3367698" y="3112591"/>
        <a:ext cx="2180003" cy="1344720"/>
      </dsp:txXfrm>
    </dsp:sp>
    <dsp:sp modelId="{DCC46D85-B7F1-4381-9AC2-300648E590A1}">
      <dsp:nvSpPr>
        <dsp:cNvPr id="0" name=""/>
        <dsp:cNvSpPr/>
      </dsp:nvSpPr>
      <dsp:spPr>
        <a:xfrm>
          <a:off x="6084716" y="0"/>
          <a:ext cx="2829594" cy="4737407"/>
        </a:xfrm>
        <a:prstGeom prst="roundRect">
          <a:avLst>
            <a:gd name="adj" fmla="val 10000"/>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New entry pathways</a:t>
          </a:r>
        </a:p>
      </dsp:txBody>
      <dsp:txXfrm>
        <a:off x="6084716" y="0"/>
        <a:ext cx="2829594" cy="1421222"/>
      </dsp:txXfrm>
    </dsp:sp>
    <dsp:sp modelId="{5B6BDDCC-2F9D-4763-BE1D-A6C66833621E}">
      <dsp:nvSpPr>
        <dsp:cNvPr id="0" name=""/>
        <dsp:cNvSpPr/>
      </dsp:nvSpPr>
      <dsp:spPr>
        <a:xfrm>
          <a:off x="6367676" y="1422610"/>
          <a:ext cx="2263675" cy="1428392"/>
        </a:xfrm>
        <a:prstGeom prst="roundRect">
          <a:avLst>
            <a:gd name="adj" fmla="val 10000"/>
          </a:avLst>
        </a:prstGeom>
        <a:solidFill>
          <a:schemeClr val="accent1">
            <a:shade val="50000"/>
            <a:hueOff val="268329"/>
            <a:satOff val="-6535"/>
            <a:lumOff val="285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a:t>Direct entry Pg</a:t>
          </a:r>
          <a:endParaRPr lang="en-GB" sz="2700" kern="1200" dirty="0"/>
        </a:p>
      </dsp:txBody>
      <dsp:txXfrm>
        <a:off x="6409512" y="1464446"/>
        <a:ext cx="2180003" cy="1344720"/>
      </dsp:txXfrm>
    </dsp:sp>
    <dsp:sp modelId="{8F6FB0E4-7940-40FF-B685-38E52504831A}">
      <dsp:nvSpPr>
        <dsp:cNvPr id="0" name=""/>
        <dsp:cNvSpPr/>
      </dsp:nvSpPr>
      <dsp:spPr>
        <a:xfrm>
          <a:off x="6367676" y="3070755"/>
          <a:ext cx="2263675" cy="1428392"/>
        </a:xfrm>
        <a:prstGeom prst="roundRect">
          <a:avLst>
            <a:gd name="adj" fmla="val 10000"/>
          </a:avLst>
        </a:prstGeom>
        <a:solidFill>
          <a:schemeClr val="accent1">
            <a:shade val="50000"/>
            <a:hueOff val="134164"/>
            <a:satOff val="-3267"/>
            <a:lumOff val="1429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Direct entry Ug</a:t>
          </a:r>
        </a:p>
      </dsp:txBody>
      <dsp:txXfrm>
        <a:off x="6409512" y="3112591"/>
        <a:ext cx="2180003" cy="134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AB895-4039-4285-A59B-74292015C51E}">
      <dsp:nvSpPr>
        <dsp:cNvPr id="0" name=""/>
        <dsp:cNvSpPr/>
      </dsp:nvSpPr>
      <dsp:spPr>
        <a:xfrm>
          <a:off x="0" y="527403"/>
          <a:ext cx="891540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7355F-A15C-42FB-BAC3-E54B1821C8AE}">
      <dsp:nvSpPr>
        <dsp:cNvPr id="0" name=""/>
        <dsp:cNvSpPr/>
      </dsp:nvSpPr>
      <dsp:spPr>
        <a:xfrm>
          <a:off x="445770" y="55083"/>
          <a:ext cx="6240780"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GB" sz="1800" kern="1200" dirty="0"/>
            <a:t>Need to develop new training models</a:t>
          </a:r>
        </a:p>
      </dsp:txBody>
      <dsp:txXfrm>
        <a:off x="491884" y="101197"/>
        <a:ext cx="6148552" cy="852412"/>
      </dsp:txXfrm>
    </dsp:sp>
    <dsp:sp modelId="{9B2A4DB3-E804-44BE-92A6-1456178B62DD}">
      <dsp:nvSpPr>
        <dsp:cNvPr id="0" name=""/>
        <dsp:cNvSpPr/>
      </dsp:nvSpPr>
      <dsp:spPr>
        <a:xfrm>
          <a:off x="0" y="1978923"/>
          <a:ext cx="891540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38106A-03C6-443D-A8C1-AE9CCACB337F}">
      <dsp:nvSpPr>
        <dsp:cNvPr id="0" name=""/>
        <dsp:cNvSpPr/>
      </dsp:nvSpPr>
      <dsp:spPr>
        <a:xfrm>
          <a:off x="445770" y="1506603"/>
          <a:ext cx="6240780"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GB" sz="1800" kern="1200" dirty="0"/>
            <a:t>Need sustainable supply of appropriately trained &amp; supported sonographers for future</a:t>
          </a:r>
        </a:p>
      </dsp:txBody>
      <dsp:txXfrm>
        <a:off x="491884" y="1552717"/>
        <a:ext cx="6148552" cy="852412"/>
      </dsp:txXfrm>
    </dsp:sp>
    <dsp:sp modelId="{8FF5CFA4-A3ED-4B11-9FBB-41F980488DE9}">
      <dsp:nvSpPr>
        <dsp:cNvPr id="0" name=""/>
        <dsp:cNvSpPr/>
      </dsp:nvSpPr>
      <dsp:spPr>
        <a:xfrm>
          <a:off x="0" y="3430443"/>
          <a:ext cx="891540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4F609-2564-43CD-82DC-83B47EBDFA19}">
      <dsp:nvSpPr>
        <dsp:cNvPr id="0" name=""/>
        <dsp:cNvSpPr/>
      </dsp:nvSpPr>
      <dsp:spPr>
        <a:xfrm>
          <a:off x="445770" y="2958123"/>
          <a:ext cx="6240780"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GB" sz="1800" kern="1200" dirty="0"/>
            <a:t>Career structure has to be developed to support regulation of sonography as a profession</a:t>
          </a:r>
        </a:p>
      </dsp:txBody>
      <dsp:txXfrm>
        <a:off x="491884" y="3004237"/>
        <a:ext cx="6148552" cy="852412"/>
      </dsp:txXfrm>
    </dsp:sp>
    <dsp:sp modelId="{88DA734C-F702-442B-9787-30396C662186}">
      <dsp:nvSpPr>
        <dsp:cNvPr id="0" name=""/>
        <dsp:cNvSpPr/>
      </dsp:nvSpPr>
      <dsp:spPr>
        <a:xfrm>
          <a:off x="0" y="4881962"/>
          <a:ext cx="891540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42D8B-369C-4CBF-B7E2-52CD71221F31}">
      <dsp:nvSpPr>
        <dsp:cNvPr id="0" name=""/>
        <dsp:cNvSpPr/>
      </dsp:nvSpPr>
      <dsp:spPr>
        <a:xfrm>
          <a:off x="445770" y="4409642"/>
          <a:ext cx="6240780"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GB" sz="1800" kern="1200" dirty="0"/>
            <a:t>Can’t carry on as we are</a:t>
          </a:r>
        </a:p>
      </dsp:txBody>
      <dsp:txXfrm>
        <a:off x="491884" y="4455756"/>
        <a:ext cx="6148552"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359B2-476D-479B-9A2A-0C4F1F4A5381}">
      <dsp:nvSpPr>
        <dsp:cNvPr id="0" name=""/>
        <dsp:cNvSpPr/>
      </dsp:nvSpPr>
      <dsp:spPr>
        <a:xfrm>
          <a:off x="0" y="510904"/>
          <a:ext cx="7611969" cy="1108592"/>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38100">
          <a:solidFill>
            <a:schemeClr val="tx2">
              <a:lumMod val="5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75989" numCol="1" spcCol="1270" anchor="ctr" anchorCtr="0">
          <a:noAutofit/>
        </a:bodyPr>
        <a:lstStyle/>
        <a:p>
          <a:pPr marL="0" lvl="0" indent="0" algn="l" defTabSz="933450">
            <a:lnSpc>
              <a:spcPct val="90000"/>
            </a:lnSpc>
            <a:spcBef>
              <a:spcPct val="0"/>
            </a:spcBef>
            <a:spcAft>
              <a:spcPct val="35000"/>
            </a:spcAft>
            <a:buNone/>
          </a:pPr>
          <a:r>
            <a:rPr lang="en-GB" sz="2100" kern="1200" dirty="0"/>
            <a:t>HEE work streams</a:t>
          </a:r>
        </a:p>
      </dsp:txBody>
      <dsp:txXfrm>
        <a:off x="0" y="788052"/>
        <a:ext cx="7334821" cy="554296"/>
      </dsp:txXfrm>
    </dsp:sp>
    <dsp:sp modelId="{3181B60F-0205-44B2-BDA5-CC7ECDC59E1F}">
      <dsp:nvSpPr>
        <dsp:cNvPr id="0" name=""/>
        <dsp:cNvSpPr/>
      </dsp:nvSpPr>
      <dsp:spPr>
        <a:xfrm>
          <a:off x="0" y="1365789"/>
          <a:ext cx="2344486" cy="2135557"/>
        </a:xfrm>
        <a:prstGeom prst="rect">
          <a:avLst/>
        </a:prstGeom>
        <a:solidFill>
          <a:schemeClr val="bg1">
            <a:lumMod val="6500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Integrated Imaging workforce development group</a:t>
          </a:r>
        </a:p>
      </dsp:txBody>
      <dsp:txXfrm>
        <a:off x="0" y="1365789"/>
        <a:ext cx="2344486" cy="2135557"/>
      </dsp:txXfrm>
    </dsp:sp>
    <dsp:sp modelId="{EB7B54BA-2FB4-475A-97DD-F5CB94330653}">
      <dsp:nvSpPr>
        <dsp:cNvPr id="0" name=""/>
        <dsp:cNvSpPr/>
      </dsp:nvSpPr>
      <dsp:spPr>
        <a:xfrm>
          <a:off x="2344486" y="880435"/>
          <a:ext cx="5267482" cy="1108592"/>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38100">
          <a:solidFill>
            <a:schemeClr val="tx2">
              <a:lumMod val="5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75989" numCol="1" spcCol="1270" anchor="ctr" anchorCtr="0">
          <a:noAutofit/>
        </a:bodyPr>
        <a:lstStyle/>
        <a:p>
          <a:pPr marL="0" lvl="0" indent="0" algn="l" defTabSz="933450">
            <a:lnSpc>
              <a:spcPct val="90000"/>
            </a:lnSpc>
            <a:spcBef>
              <a:spcPct val="0"/>
            </a:spcBef>
            <a:spcAft>
              <a:spcPct val="35000"/>
            </a:spcAft>
            <a:buNone/>
          </a:pPr>
          <a:r>
            <a:rPr lang="en-GB" sz="2100" kern="1200" dirty="0"/>
            <a:t>SSG</a:t>
          </a:r>
        </a:p>
      </dsp:txBody>
      <dsp:txXfrm>
        <a:off x="2344486" y="1157583"/>
        <a:ext cx="4990334" cy="554296"/>
      </dsp:txXfrm>
    </dsp:sp>
    <dsp:sp modelId="{8FEBB011-02F0-41F6-A2AC-5C20F5774C90}">
      <dsp:nvSpPr>
        <dsp:cNvPr id="0" name=""/>
        <dsp:cNvSpPr/>
      </dsp:nvSpPr>
      <dsp:spPr>
        <a:xfrm>
          <a:off x="2344486" y="1735320"/>
          <a:ext cx="2344486" cy="2135557"/>
        </a:xfrm>
        <a:prstGeom prst="rect">
          <a:avLst/>
        </a:prstGeom>
        <a:solidFill>
          <a:schemeClr val="bg1">
            <a:lumMod val="6500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Sonography</a:t>
          </a:r>
          <a:r>
            <a:rPr lang="en-GB" sz="2100" kern="1200" baseline="0" dirty="0"/>
            <a:t> steering group</a:t>
          </a:r>
          <a:endParaRPr lang="en-GB" sz="2100" kern="1200" dirty="0"/>
        </a:p>
      </dsp:txBody>
      <dsp:txXfrm>
        <a:off x="2344486" y="1735320"/>
        <a:ext cx="2344486" cy="2135557"/>
      </dsp:txXfrm>
    </dsp:sp>
    <dsp:sp modelId="{470BD9D2-C993-4D8A-B5E6-F9A96CEF434B}">
      <dsp:nvSpPr>
        <dsp:cNvPr id="0" name=""/>
        <dsp:cNvSpPr/>
      </dsp:nvSpPr>
      <dsp:spPr>
        <a:xfrm>
          <a:off x="4688972" y="1249966"/>
          <a:ext cx="2922996" cy="1108592"/>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38100">
          <a:solidFill>
            <a:schemeClr val="tx2">
              <a:lumMod val="5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75989" numCol="1" spcCol="1270" anchor="ctr" anchorCtr="0">
          <a:noAutofit/>
        </a:bodyPr>
        <a:lstStyle/>
        <a:p>
          <a:pPr marL="0" lvl="0" indent="0" algn="l" defTabSz="933450">
            <a:lnSpc>
              <a:spcPct val="90000"/>
            </a:lnSpc>
            <a:spcBef>
              <a:spcPct val="0"/>
            </a:spcBef>
            <a:spcAft>
              <a:spcPct val="35000"/>
            </a:spcAft>
            <a:buNone/>
          </a:pPr>
          <a:r>
            <a:rPr lang="en-GB" sz="2100" kern="1200" dirty="0"/>
            <a:t>Working groups</a:t>
          </a:r>
        </a:p>
      </dsp:txBody>
      <dsp:txXfrm>
        <a:off x="4688972" y="1527114"/>
        <a:ext cx="2645848" cy="554296"/>
      </dsp:txXfrm>
    </dsp:sp>
    <dsp:sp modelId="{34D4046B-151A-488E-97C9-35A0D4641DC1}">
      <dsp:nvSpPr>
        <dsp:cNvPr id="0" name=""/>
        <dsp:cNvSpPr/>
      </dsp:nvSpPr>
      <dsp:spPr>
        <a:xfrm>
          <a:off x="4688972" y="2104850"/>
          <a:ext cx="2344486" cy="2104303"/>
        </a:xfrm>
        <a:prstGeom prst="rect">
          <a:avLst/>
        </a:prstGeom>
        <a:solidFill>
          <a:schemeClr val="bg1">
            <a:lumMod val="6500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SIG</a:t>
          </a:r>
        </a:p>
        <a:p>
          <a:pPr marL="0" lvl="0" indent="0" algn="l" defTabSz="933450">
            <a:lnSpc>
              <a:spcPct val="90000"/>
            </a:lnSpc>
            <a:spcBef>
              <a:spcPct val="0"/>
            </a:spcBef>
            <a:spcAft>
              <a:spcPct val="35000"/>
            </a:spcAft>
            <a:buNone/>
          </a:pPr>
          <a:r>
            <a:rPr lang="en-GB" sz="2100" kern="1200" dirty="0"/>
            <a:t>STG</a:t>
          </a:r>
        </a:p>
        <a:p>
          <a:pPr marL="0" lvl="0" indent="0" algn="l" defTabSz="933450">
            <a:lnSpc>
              <a:spcPct val="90000"/>
            </a:lnSpc>
            <a:spcBef>
              <a:spcPct val="0"/>
            </a:spcBef>
            <a:spcAft>
              <a:spcPct val="35000"/>
            </a:spcAft>
            <a:buNone/>
          </a:pPr>
          <a:r>
            <a:rPr lang="en-GB" sz="2100" kern="1200" dirty="0"/>
            <a:t>Regulation</a:t>
          </a:r>
        </a:p>
        <a:p>
          <a:pPr marL="0" lvl="0" indent="0" algn="l" defTabSz="933450">
            <a:lnSpc>
              <a:spcPct val="90000"/>
            </a:lnSpc>
            <a:spcBef>
              <a:spcPct val="0"/>
            </a:spcBef>
            <a:spcAft>
              <a:spcPct val="35000"/>
            </a:spcAft>
            <a:buNone/>
          </a:pPr>
          <a:endParaRPr lang="en-GB" sz="2100" kern="1200" dirty="0"/>
        </a:p>
        <a:p>
          <a:pPr marL="0" lvl="0" indent="0" algn="l" defTabSz="933450">
            <a:lnSpc>
              <a:spcPct val="90000"/>
            </a:lnSpc>
            <a:spcBef>
              <a:spcPct val="0"/>
            </a:spcBef>
            <a:spcAft>
              <a:spcPct val="35000"/>
            </a:spcAft>
            <a:buNone/>
          </a:pPr>
          <a:r>
            <a:rPr lang="en-GB" sz="2100" kern="1200" dirty="0"/>
            <a:t>NOS</a:t>
          </a:r>
        </a:p>
      </dsp:txBody>
      <dsp:txXfrm>
        <a:off x="4688972" y="2104850"/>
        <a:ext cx="2344486" cy="2104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27A6-0798-4422-9282-105780FD9902}">
      <dsp:nvSpPr>
        <dsp:cNvPr id="0" name=""/>
        <dsp:cNvSpPr/>
      </dsp:nvSpPr>
      <dsp:spPr>
        <a:xfrm>
          <a:off x="3971655" y="2223248"/>
          <a:ext cx="1725361" cy="1725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GB" sz="3300" kern="1200" dirty="0"/>
            <a:t>Syllabus </a:t>
          </a:r>
        </a:p>
      </dsp:txBody>
      <dsp:txXfrm>
        <a:off x="4055880" y="2307473"/>
        <a:ext cx="1556911" cy="1556911"/>
      </dsp:txXfrm>
    </dsp:sp>
    <dsp:sp modelId="{BD1E7C0B-20B0-475B-9EA7-403B110B566E}">
      <dsp:nvSpPr>
        <dsp:cNvPr id="0" name=""/>
        <dsp:cNvSpPr/>
      </dsp:nvSpPr>
      <dsp:spPr>
        <a:xfrm rot="16238631">
          <a:off x="4479163" y="1854257"/>
          <a:ext cx="738028" cy="0"/>
        </a:xfrm>
        <a:custGeom>
          <a:avLst/>
          <a:gdLst/>
          <a:ahLst/>
          <a:cxnLst/>
          <a:rect l="0" t="0" r="0" b="0"/>
          <a:pathLst>
            <a:path>
              <a:moveTo>
                <a:pt x="0" y="0"/>
              </a:moveTo>
              <a:lnTo>
                <a:pt x="7380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0E0285-52CD-4397-A3A3-3150B92EB256}">
      <dsp:nvSpPr>
        <dsp:cNvPr id="0" name=""/>
        <dsp:cNvSpPr/>
      </dsp:nvSpPr>
      <dsp:spPr>
        <a:xfrm>
          <a:off x="3728326" y="289519"/>
          <a:ext cx="2261433" cy="11957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kern="1200" dirty="0"/>
            <a:t>Science &amp; technology</a:t>
          </a:r>
        </a:p>
      </dsp:txBody>
      <dsp:txXfrm>
        <a:off x="3786698" y="347891"/>
        <a:ext cx="2144689" cy="1079002"/>
      </dsp:txXfrm>
    </dsp:sp>
    <dsp:sp modelId="{8C9D552B-6E7A-4E94-B74E-1DD42A8CAA11}">
      <dsp:nvSpPr>
        <dsp:cNvPr id="0" name=""/>
        <dsp:cNvSpPr/>
      </dsp:nvSpPr>
      <dsp:spPr>
        <a:xfrm rot="2247487">
          <a:off x="5609025" y="4006412"/>
          <a:ext cx="853451" cy="0"/>
        </a:xfrm>
        <a:custGeom>
          <a:avLst/>
          <a:gdLst/>
          <a:ahLst/>
          <a:cxnLst/>
          <a:rect l="0" t="0" r="0" b="0"/>
          <a:pathLst>
            <a:path>
              <a:moveTo>
                <a:pt x="0" y="0"/>
              </a:moveTo>
              <a:lnTo>
                <a:pt x="8534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572ABC-3AA8-4071-8850-52A3ECAA7EA0}">
      <dsp:nvSpPr>
        <dsp:cNvPr id="0" name=""/>
        <dsp:cNvSpPr/>
      </dsp:nvSpPr>
      <dsp:spPr>
        <a:xfrm>
          <a:off x="6024113" y="4265939"/>
          <a:ext cx="2261433" cy="11957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kern="1200" dirty="0"/>
            <a:t>Professional issues</a:t>
          </a:r>
        </a:p>
      </dsp:txBody>
      <dsp:txXfrm>
        <a:off x="6082485" y="4324311"/>
        <a:ext cx="2144689" cy="1079002"/>
      </dsp:txXfrm>
    </dsp:sp>
    <dsp:sp modelId="{2E3E2022-6C9E-482F-AB38-179F1EAAED7F}">
      <dsp:nvSpPr>
        <dsp:cNvPr id="0" name=""/>
        <dsp:cNvSpPr/>
      </dsp:nvSpPr>
      <dsp:spPr>
        <a:xfrm rot="8516692">
          <a:off x="3239961" y="4013603"/>
          <a:ext cx="818716" cy="0"/>
        </a:xfrm>
        <a:custGeom>
          <a:avLst/>
          <a:gdLst/>
          <a:ahLst/>
          <a:cxnLst/>
          <a:rect l="0" t="0" r="0" b="0"/>
          <a:pathLst>
            <a:path>
              <a:moveTo>
                <a:pt x="0" y="0"/>
              </a:moveTo>
              <a:lnTo>
                <a:pt x="8187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C45A54-FA00-46DD-94AD-809946EA8F9F}">
      <dsp:nvSpPr>
        <dsp:cNvPr id="0" name=""/>
        <dsp:cNvSpPr/>
      </dsp:nvSpPr>
      <dsp:spPr>
        <a:xfrm>
          <a:off x="1432539" y="4265939"/>
          <a:ext cx="2261433" cy="11957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kern="1200" dirty="0"/>
            <a:t>Clinical skills and knowledge</a:t>
          </a:r>
        </a:p>
      </dsp:txBody>
      <dsp:txXfrm>
        <a:off x="1490911" y="4324311"/>
        <a:ext cx="2144689" cy="1079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56ED5-4535-4816-A4B7-DD149F4B2938}">
      <dsp:nvSpPr>
        <dsp:cNvPr id="0" name=""/>
        <dsp:cNvSpPr/>
      </dsp:nvSpPr>
      <dsp:spPr>
        <a:xfrm>
          <a:off x="2636" y="307734"/>
          <a:ext cx="1348452" cy="100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GB" sz="3000" kern="1200" dirty="0"/>
            <a:t>Level 6</a:t>
          </a:r>
        </a:p>
      </dsp:txBody>
      <dsp:txXfrm>
        <a:off x="2636" y="307734"/>
        <a:ext cx="1348452" cy="1002375"/>
      </dsp:txXfrm>
    </dsp:sp>
    <dsp:sp modelId="{97BEAA1E-BDC3-4C85-87B2-7473AB3D9E36}">
      <dsp:nvSpPr>
        <dsp:cNvPr id="0" name=""/>
        <dsp:cNvSpPr/>
      </dsp:nvSpPr>
      <dsp:spPr>
        <a:xfrm>
          <a:off x="1351088" y="57140"/>
          <a:ext cx="269690" cy="15035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092790D-CCEE-4691-BED4-9DA851DBB52A}">
      <dsp:nvSpPr>
        <dsp:cNvPr id="0" name=""/>
        <dsp:cNvSpPr/>
      </dsp:nvSpPr>
      <dsp:spPr>
        <a:xfrm>
          <a:off x="1728654" y="57140"/>
          <a:ext cx="3667789" cy="1503562"/>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Demonstrate, understand, perform, critique</a:t>
          </a:r>
        </a:p>
      </dsp:txBody>
      <dsp:txXfrm>
        <a:off x="1728654" y="57140"/>
        <a:ext cx="3667789" cy="1503562"/>
      </dsp:txXfrm>
    </dsp:sp>
    <dsp:sp modelId="{13A3D55C-A30E-49B0-BE05-8623964AF86B}">
      <dsp:nvSpPr>
        <dsp:cNvPr id="0" name=""/>
        <dsp:cNvSpPr/>
      </dsp:nvSpPr>
      <dsp:spPr>
        <a:xfrm>
          <a:off x="2636" y="1919297"/>
          <a:ext cx="1348452" cy="100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GB" sz="3000" kern="1200" dirty="0"/>
            <a:t>Level 7</a:t>
          </a:r>
        </a:p>
      </dsp:txBody>
      <dsp:txXfrm>
        <a:off x="2636" y="1919297"/>
        <a:ext cx="1348452" cy="1002375"/>
      </dsp:txXfrm>
    </dsp:sp>
    <dsp:sp modelId="{02DC638F-26D4-4C29-B95B-1DB2E05A3B2F}">
      <dsp:nvSpPr>
        <dsp:cNvPr id="0" name=""/>
        <dsp:cNvSpPr/>
      </dsp:nvSpPr>
      <dsp:spPr>
        <a:xfrm>
          <a:off x="1351088" y="1668703"/>
          <a:ext cx="269690" cy="15035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B6AE402-390B-4EFB-BD73-B4B32C8E53EB}">
      <dsp:nvSpPr>
        <dsp:cNvPr id="0" name=""/>
        <dsp:cNvSpPr/>
      </dsp:nvSpPr>
      <dsp:spPr>
        <a:xfrm>
          <a:off x="1728654" y="1668703"/>
          <a:ext cx="3667789" cy="1503562"/>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Critical knowledge and developing leadership</a:t>
          </a:r>
        </a:p>
      </dsp:txBody>
      <dsp:txXfrm>
        <a:off x="1728654" y="1668703"/>
        <a:ext cx="3667789" cy="1503562"/>
      </dsp:txXfrm>
    </dsp:sp>
    <dsp:sp modelId="{7EBBB8B1-2BAF-43E5-9B21-B042AAA358D5}">
      <dsp:nvSpPr>
        <dsp:cNvPr id="0" name=""/>
        <dsp:cNvSpPr/>
      </dsp:nvSpPr>
      <dsp:spPr>
        <a:xfrm>
          <a:off x="2636" y="3280266"/>
          <a:ext cx="1348452" cy="100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GB" sz="3000" kern="1200" dirty="0"/>
            <a:t>Level 8</a:t>
          </a:r>
        </a:p>
      </dsp:txBody>
      <dsp:txXfrm>
        <a:off x="2636" y="3280266"/>
        <a:ext cx="1348452" cy="1002375"/>
      </dsp:txXfrm>
    </dsp:sp>
    <dsp:sp modelId="{4A3BB72C-51EC-4465-AC6C-DDAD4CCEFAE7}">
      <dsp:nvSpPr>
        <dsp:cNvPr id="0" name=""/>
        <dsp:cNvSpPr/>
      </dsp:nvSpPr>
      <dsp:spPr>
        <a:xfrm>
          <a:off x="1351088" y="3280266"/>
          <a:ext cx="269690" cy="1002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C3B7C2F-C04D-439E-B19A-F3DF92FD657F}">
      <dsp:nvSpPr>
        <dsp:cNvPr id="0" name=""/>
        <dsp:cNvSpPr/>
      </dsp:nvSpPr>
      <dsp:spPr>
        <a:xfrm>
          <a:off x="1728654" y="3280266"/>
          <a:ext cx="3667789" cy="1002375"/>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Leader in the field</a:t>
          </a:r>
        </a:p>
      </dsp:txBody>
      <dsp:txXfrm>
        <a:off x="1728654" y="3280266"/>
        <a:ext cx="3667789" cy="1002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E5767-FABF-49FA-8563-C2B67F58A1B3}">
      <dsp:nvSpPr>
        <dsp:cNvPr id="0" name=""/>
        <dsp:cNvSpPr/>
      </dsp:nvSpPr>
      <dsp:spPr>
        <a:xfrm>
          <a:off x="3221037" y="67270"/>
          <a:ext cx="3228975" cy="3228975"/>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PgC/D</a:t>
          </a:r>
        </a:p>
      </dsp:txBody>
      <dsp:txXfrm>
        <a:off x="3651567" y="632340"/>
        <a:ext cx="2367915" cy="1453038"/>
      </dsp:txXfrm>
    </dsp:sp>
    <dsp:sp modelId="{06651FF3-ADDC-4164-9D51-C42440ED19F0}">
      <dsp:nvSpPr>
        <dsp:cNvPr id="0" name=""/>
        <dsp:cNvSpPr/>
      </dsp:nvSpPr>
      <dsp:spPr>
        <a:xfrm>
          <a:off x="4386159" y="2085379"/>
          <a:ext cx="3228975" cy="3228975"/>
        </a:xfrm>
        <a:prstGeom prst="ellipse">
          <a:avLst/>
        </a:prstGeom>
        <a:solidFill>
          <a:schemeClr val="accent1">
            <a:shade val="80000"/>
            <a:alpha val="50000"/>
            <a:hueOff val="7"/>
            <a:satOff val="1521"/>
            <a:lumOff val="2542"/>
            <a:alphaOff val="1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Focused course: New skills</a:t>
          </a:r>
        </a:p>
      </dsp:txBody>
      <dsp:txXfrm>
        <a:off x="5373687" y="2919531"/>
        <a:ext cx="1937385" cy="1775936"/>
      </dsp:txXfrm>
    </dsp:sp>
    <dsp:sp modelId="{83A5AFFD-6459-42EA-96BB-855DD6CD9BAA}">
      <dsp:nvSpPr>
        <dsp:cNvPr id="0" name=""/>
        <dsp:cNvSpPr/>
      </dsp:nvSpPr>
      <dsp:spPr>
        <a:xfrm>
          <a:off x="2055915" y="2085379"/>
          <a:ext cx="3228975" cy="3228975"/>
        </a:xfrm>
        <a:prstGeom prst="ellipse">
          <a:avLst/>
        </a:prstGeom>
        <a:solidFill>
          <a:schemeClr val="accent1">
            <a:shade val="80000"/>
            <a:alpha val="50000"/>
            <a:hueOff val="15"/>
            <a:satOff val="3042"/>
            <a:lumOff val="5084"/>
            <a:alphaOff val="3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Focused course: extension of existing skills</a:t>
          </a:r>
        </a:p>
      </dsp:txBody>
      <dsp:txXfrm>
        <a:off x="2359977" y="2919531"/>
        <a:ext cx="1937385" cy="1775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B6395-D977-4DF2-B68F-7A7E1B436C2C}">
      <dsp:nvSpPr>
        <dsp:cNvPr id="0" name=""/>
        <dsp:cNvSpPr/>
      </dsp:nvSpPr>
      <dsp:spPr>
        <a:xfrm>
          <a:off x="2871111" y="1980226"/>
          <a:ext cx="2516954" cy="2177267"/>
        </a:xfrm>
        <a:prstGeom prst="hexagon">
          <a:avLst>
            <a:gd name="adj" fmla="val 28570"/>
            <a:gd name="vf" fmla="val 11547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Direct Entry</a:t>
          </a:r>
        </a:p>
      </dsp:txBody>
      <dsp:txXfrm>
        <a:off x="3288206" y="2341030"/>
        <a:ext cx="1682764" cy="1455659"/>
      </dsp:txXfrm>
    </dsp:sp>
    <dsp:sp modelId="{13B5D294-3BF0-4D09-A960-8D03CDAFE41B}">
      <dsp:nvSpPr>
        <dsp:cNvPr id="0" name=""/>
        <dsp:cNvSpPr/>
      </dsp:nvSpPr>
      <dsp:spPr>
        <a:xfrm>
          <a:off x="4447208" y="938551"/>
          <a:ext cx="949639" cy="818239"/>
        </a:xfrm>
        <a:prstGeom prst="hexagon">
          <a:avLst>
            <a:gd name="adj" fmla="val 28900"/>
            <a:gd name="vf" fmla="val 11547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C78883C-3FA2-43C7-A64D-86E6C5165127}">
      <dsp:nvSpPr>
        <dsp:cNvPr id="0" name=""/>
        <dsp:cNvSpPr/>
      </dsp:nvSpPr>
      <dsp:spPr>
        <a:xfrm>
          <a:off x="3102959" y="0"/>
          <a:ext cx="2062625" cy="1784413"/>
        </a:xfrm>
        <a:prstGeom prst="hexagon">
          <a:avLst>
            <a:gd name="adj" fmla="val 28570"/>
            <a:gd name="vf" fmla="val 11547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Selection process</a:t>
          </a:r>
        </a:p>
      </dsp:txBody>
      <dsp:txXfrm>
        <a:off x="3444780" y="295715"/>
        <a:ext cx="1378983" cy="1192983"/>
      </dsp:txXfrm>
    </dsp:sp>
    <dsp:sp modelId="{1B4D5653-8EC7-46E1-A6F9-9499AE63069F}">
      <dsp:nvSpPr>
        <dsp:cNvPr id="0" name=""/>
        <dsp:cNvSpPr/>
      </dsp:nvSpPr>
      <dsp:spPr>
        <a:xfrm>
          <a:off x="5555510" y="2468224"/>
          <a:ext cx="949639" cy="818239"/>
        </a:xfrm>
        <a:prstGeom prst="hexagon">
          <a:avLst>
            <a:gd name="adj" fmla="val 28900"/>
            <a:gd name="vf" fmla="val 11547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8D9D94E-F722-49C5-9A77-0CD7F1C69970}">
      <dsp:nvSpPr>
        <dsp:cNvPr id="0" name=""/>
        <dsp:cNvSpPr/>
      </dsp:nvSpPr>
      <dsp:spPr>
        <a:xfrm>
          <a:off x="4994626" y="1097534"/>
          <a:ext cx="2062625" cy="1784413"/>
        </a:xfrm>
        <a:prstGeom prst="hexagon">
          <a:avLst>
            <a:gd name="adj" fmla="val 28570"/>
            <a:gd name="vf" fmla="val 115470"/>
          </a:avLst>
        </a:prstGeom>
        <a:gradFill rotWithShape="0">
          <a:gsLst>
            <a:gs pos="0">
              <a:schemeClr val="accent1">
                <a:shade val="50000"/>
                <a:hueOff val="134164"/>
                <a:satOff val="-3267"/>
                <a:lumOff val="14299"/>
                <a:alphaOff val="0"/>
                <a:satMod val="103000"/>
                <a:lumMod val="102000"/>
                <a:tint val="94000"/>
              </a:schemeClr>
            </a:gs>
            <a:gs pos="50000">
              <a:schemeClr val="accent1">
                <a:shade val="50000"/>
                <a:hueOff val="134164"/>
                <a:satOff val="-3267"/>
                <a:lumOff val="14299"/>
                <a:alphaOff val="0"/>
                <a:satMod val="110000"/>
                <a:lumMod val="100000"/>
                <a:shade val="100000"/>
              </a:schemeClr>
            </a:gs>
            <a:gs pos="100000">
              <a:schemeClr val="accent1">
                <a:shade val="50000"/>
                <a:hueOff val="134164"/>
                <a:satOff val="-3267"/>
                <a:lumOff val="142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Regulation (lack of)</a:t>
          </a:r>
          <a:endParaRPr lang="en-GB" sz="1800" kern="1200" dirty="0"/>
        </a:p>
      </dsp:txBody>
      <dsp:txXfrm>
        <a:off x="5336447" y="1393249"/>
        <a:ext cx="1378983" cy="1192983"/>
      </dsp:txXfrm>
    </dsp:sp>
    <dsp:sp modelId="{60A62624-0722-42AC-82F3-03318A4092EE}">
      <dsp:nvSpPr>
        <dsp:cNvPr id="0" name=""/>
        <dsp:cNvSpPr/>
      </dsp:nvSpPr>
      <dsp:spPr>
        <a:xfrm>
          <a:off x="4785612" y="4194937"/>
          <a:ext cx="949639" cy="818239"/>
        </a:xfrm>
        <a:prstGeom prst="hexagon">
          <a:avLst>
            <a:gd name="adj" fmla="val 28900"/>
            <a:gd name="vf" fmla="val 11547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A2176A7-1682-4BBC-9DEC-46E59602FB3B}">
      <dsp:nvSpPr>
        <dsp:cNvPr id="0" name=""/>
        <dsp:cNvSpPr/>
      </dsp:nvSpPr>
      <dsp:spPr>
        <a:xfrm>
          <a:off x="4994626" y="3255158"/>
          <a:ext cx="2062625" cy="1784413"/>
        </a:xfrm>
        <a:prstGeom prst="hexagon">
          <a:avLst>
            <a:gd name="adj" fmla="val 28570"/>
            <a:gd name="vf" fmla="val 11547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Extent &amp; limits of role</a:t>
          </a:r>
        </a:p>
      </dsp:txBody>
      <dsp:txXfrm>
        <a:off x="5336447" y="3550873"/>
        <a:ext cx="1378983" cy="1192983"/>
      </dsp:txXfrm>
    </dsp:sp>
    <dsp:sp modelId="{F9D16D08-AEFF-40E8-BCA5-1BEB9AF69867}">
      <dsp:nvSpPr>
        <dsp:cNvPr id="0" name=""/>
        <dsp:cNvSpPr/>
      </dsp:nvSpPr>
      <dsp:spPr>
        <a:xfrm>
          <a:off x="2875795" y="4374176"/>
          <a:ext cx="949639" cy="818239"/>
        </a:xfrm>
        <a:prstGeom prst="hexagon">
          <a:avLst>
            <a:gd name="adj" fmla="val 28900"/>
            <a:gd name="vf" fmla="val 11547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3B6F4DD-5C26-43CF-89C6-5705A51BF7CB}">
      <dsp:nvSpPr>
        <dsp:cNvPr id="0" name=""/>
        <dsp:cNvSpPr/>
      </dsp:nvSpPr>
      <dsp:spPr>
        <a:xfrm>
          <a:off x="3102959" y="4353920"/>
          <a:ext cx="2062625" cy="1784413"/>
        </a:xfrm>
        <a:prstGeom prst="hexagon">
          <a:avLst>
            <a:gd name="adj" fmla="val 28570"/>
            <a:gd name="vf" fmla="val 11547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Basic skills &amp; knowledge</a:t>
          </a:r>
        </a:p>
        <a:p>
          <a:pPr marL="0" lvl="0" indent="0" algn="ctr" defTabSz="800100">
            <a:lnSpc>
              <a:spcPct val="90000"/>
            </a:lnSpc>
            <a:spcBef>
              <a:spcPct val="0"/>
            </a:spcBef>
            <a:spcAft>
              <a:spcPct val="35000"/>
            </a:spcAft>
            <a:buNone/>
          </a:pPr>
          <a:r>
            <a:rPr lang="en-GB" sz="1800" kern="1200" dirty="0"/>
            <a:t>- uniform policy</a:t>
          </a:r>
        </a:p>
      </dsp:txBody>
      <dsp:txXfrm>
        <a:off x="3444780" y="4649635"/>
        <a:ext cx="1378983" cy="1192983"/>
      </dsp:txXfrm>
    </dsp:sp>
    <dsp:sp modelId="{24A29DAE-2D08-4E6C-9B95-2E1BCF11279A}">
      <dsp:nvSpPr>
        <dsp:cNvPr id="0" name=""/>
        <dsp:cNvSpPr/>
      </dsp:nvSpPr>
      <dsp:spPr>
        <a:xfrm>
          <a:off x="1749342" y="2845117"/>
          <a:ext cx="949639" cy="818239"/>
        </a:xfrm>
        <a:prstGeom prst="hexagon">
          <a:avLst>
            <a:gd name="adj" fmla="val 28900"/>
            <a:gd name="vf" fmla="val 11547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CF6913E-A6F7-45B4-B9AE-D1AC10C5481D}">
      <dsp:nvSpPr>
        <dsp:cNvPr id="0" name=""/>
        <dsp:cNvSpPr/>
      </dsp:nvSpPr>
      <dsp:spPr>
        <a:xfrm>
          <a:off x="1202509" y="3256386"/>
          <a:ext cx="2062625" cy="1784413"/>
        </a:xfrm>
        <a:prstGeom prst="hexagon">
          <a:avLst>
            <a:gd name="adj" fmla="val 28570"/>
            <a:gd name="vf" fmla="val 11547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Simulation &amp; clinical skills</a:t>
          </a:r>
        </a:p>
      </dsp:txBody>
      <dsp:txXfrm>
        <a:off x="1544330" y="3552101"/>
        <a:ext cx="1378983" cy="1192983"/>
      </dsp:txXfrm>
    </dsp:sp>
    <dsp:sp modelId="{5068C5B7-E15D-4BD0-9AF9-CB2C0D96FCBF}">
      <dsp:nvSpPr>
        <dsp:cNvPr id="0" name=""/>
        <dsp:cNvSpPr/>
      </dsp:nvSpPr>
      <dsp:spPr>
        <a:xfrm>
          <a:off x="1202509" y="1095078"/>
          <a:ext cx="2062625" cy="1784413"/>
        </a:xfrm>
        <a:prstGeom prst="hexagon">
          <a:avLst>
            <a:gd name="adj" fmla="val 28570"/>
            <a:gd name="vf" fmla="val 115470"/>
          </a:avLst>
        </a:prstGeom>
        <a:gradFill rotWithShape="0">
          <a:gsLst>
            <a:gs pos="0">
              <a:schemeClr val="accent1">
                <a:shade val="50000"/>
                <a:hueOff val="134164"/>
                <a:satOff val="-3267"/>
                <a:lumOff val="14299"/>
                <a:alphaOff val="0"/>
                <a:satMod val="103000"/>
                <a:lumMod val="102000"/>
                <a:tint val="94000"/>
              </a:schemeClr>
            </a:gs>
            <a:gs pos="50000">
              <a:schemeClr val="accent1">
                <a:shade val="50000"/>
                <a:hueOff val="134164"/>
                <a:satOff val="-3267"/>
                <a:lumOff val="14299"/>
                <a:alphaOff val="0"/>
                <a:satMod val="110000"/>
                <a:lumMod val="100000"/>
                <a:shade val="100000"/>
              </a:schemeClr>
            </a:gs>
            <a:gs pos="100000">
              <a:schemeClr val="accent1">
                <a:shade val="50000"/>
                <a:hueOff val="134164"/>
                <a:satOff val="-3267"/>
                <a:lumOff val="142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Clinical capacity</a:t>
          </a:r>
        </a:p>
        <a:p>
          <a:pPr marL="0" lvl="0" indent="0" algn="ctr" defTabSz="889000">
            <a:lnSpc>
              <a:spcPct val="90000"/>
            </a:lnSpc>
            <a:spcBef>
              <a:spcPct val="0"/>
            </a:spcBef>
            <a:spcAft>
              <a:spcPct val="35000"/>
            </a:spcAft>
            <a:buNone/>
          </a:pPr>
          <a:r>
            <a:rPr lang="en-GB" sz="2000" kern="1200" dirty="0"/>
            <a:t>- links / progress monitoring</a:t>
          </a:r>
        </a:p>
      </dsp:txBody>
      <dsp:txXfrm>
        <a:off x="1544330" y="1390793"/>
        <a:ext cx="1378983" cy="11929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65A83-CCB7-48C8-A0B2-617E235BB00E}" type="datetimeFigureOut">
              <a:rPr lang="en-GB" smtClean="0"/>
              <a:t>16/05/2019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5F8D-9115-46C3-A78D-56F29C4BD417}" type="slidenum">
              <a:rPr lang="en-GB" smtClean="0"/>
              <a:t>‹#›</a:t>
            </a:fld>
            <a:endParaRPr lang="en-GB"/>
          </a:p>
        </p:txBody>
      </p:sp>
    </p:spTree>
    <p:extLst>
      <p:ext uri="{BB962C8B-B14F-4D97-AF65-F5344CB8AC3E}">
        <p14:creationId xmlns:p14="http://schemas.microsoft.com/office/powerpoint/2010/main" val="324445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role is to </a:t>
            </a:r>
            <a:r>
              <a:rPr lang="en-GB"/>
              <a:t>accredit high </a:t>
            </a:r>
            <a:r>
              <a:rPr lang="en-GB" dirty="0"/>
              <a:t>quality programmes/courses that</a:t>
            </a:r>
          </a:p>
          <a:p>
            <a:pPr marL="228600" indent="-228600">
              <a:buAutoNum type="arabicPeriod"/>
            </a:pPr>
            <a:r>
              <a:rPr lang="en-GB" dirty="0"/>
              <a:t>Promote best practice</a:t>
            </a:r>
          </a:p>
          <a:p>
            <a:pPr marL="228600" indent="-228600">
              <a:buAutoNum type="arabicPeriod"/>
            </a:pPr>
            <a:r>
              <a:rPr lang="en-GB" dirty="0"/>
              <a:t>Ensure U/S practitioners safe and competent</a:t>
            </a:r>
          </a:p>
          <a:p>
            <a:pPr marL="228600" indent="-228600">
              <a:buAutoNum type="arabicPeriod"/>
            </a:pPr>
            <a:r>
              <a:rPr lang="en-GB" dirty="0"/>
              <a:t>Taking into account informed views of service needs</a:t>
            </a:r>
          </a:p>
          <a:p>
            <a:pPr marL="228600" indent="-228600">
              <a:buAutoNum type="arabicPeriod"/>
            </a:pPr>
            <a:endParaRPr lang="en-GB" dirty="0"/>
          </a:p>
          <a:p>
            <a:pPr marL="0" indent="0">
              <a:buNone/>
            </a:pPr>
            <a:endParaRPr lang="en-GB" dirty="0"/>
          </a:p>
          <a:p>
            <a:r>
              <a:rPr lang="en-GB" dirty="0"/>
              <a:t>Made up of 6 </a:t>
            </a:r>
            <a:r>
              <a:rPr lang="en-GB" dirty="0" err="1"/>
              <a:t>Mos</a:t>
            </a:r>
            <a:r>
              <a:rPr lang="en-GB" dirty="0"/>
              <a:t> who set the direction of CASE and support CASE committee</a:t>
            </a:r>
          </a:p>
          <a:p>
            <a:r>
              <a:rPr lang="en-GB" dirty="0" err="1"/>
              <a:t>Mos</a:t>
            </a:r>
            <a:r>
              <a:rPr lang="en-GB" dirty="0"/>
              <a:t> – strategic direction and policy</a:t>
            </a:r>
          </a:p>
          <a:p>
            <a:endParaRPr lang="en-GB" dirty="0"/>
          </a:p>
          <a:p>
            <a:r>
              <a:rPr lang="en-GB" dirty="0"/>
              <a:t>CASE committee has 3 members from each MO – to allow 2 to attend each meeting</a:t>
            </a:r>
          </a:p>
          <a:p>
            <a:endParaRPr lang="en-GB" dirty="0"/>
          </a:p>
          <a:p>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3</a:t>
            </a:fld>
            <a:endParaRPr lang="en-GB"/>
          </a:p>
        </p:txBody>
      </p:sp>
    </p:spTree>
    <p:extLst>
      <p:ext uri="{BB962C8B-B14F-4D97-AF65-F5344CB8AC3E}">
        <p14:creationId xmlns:p14="http://schemas.microsoft.com/office/powerpoint/2010/main" val="56265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Reporting should not be separated from scanning; </a:t>
            </a:r>
          </a:p>
          <a:p>
            <a:endParaRPr lang="en-GB" dirty="0"/>
          </a:p>
          <a:p>
            <a:r>
              <a:rPr lang="en-GB" dirty="0"/>
              <a:t>2. Scanning is a ‘dynamic’ investigation in which the acquisition of suitable images and assessment of them is entirely operator-dependent at the time of the scan. Deficiencies in acquisition cannot be rectified by involving a more skilled practitioner at a later stage. Assessment and interpretation of saved images is recognised as sub-optimal practice although, as with all image interpretation, dual reporting can be helpful in increasing specificity; </a:t>
            </a:r>
          </a:p>
          <a:p>
            <a:endParaRPr lang="en-GB" dirty="0"/>
          </a:p>
          <a:p>
            <a:r>
              <a:rPr lang="en-GB" dirty="0"/>
              <a:t>3. The risk of patient harm and consequent litigation against any healthcare organisation providing a poor quality service is very high and therefore the need for competence at the point of scanning is paramount; </a:t>
            </a:r>
          </a:p>
          <a:p>
            <a:endParaRPr lang="en-GB" dirty="0"/>
          </a:p>
          <a:p>
            <a:r>
              <a:rPr lang="en-GB" dirty="0"/>
              <a:t>4. Workforce modelling and the development of innovative training routes to meet the demand for sonography services should demonstrate increased efficiency of provision and effectiveness in delivery of diagnosis and treatment to patients.</a:t>
            </a:r>
          </a:p>
        </p:txBody>
      </p:sp>
      <p:sp>
        <p:nvSpPr>
          <p:cNvPr id="4" name="Slide Number Placeholder 3"/>
          <p:cNvSpPr>
            <a:spLocks noGrp="1"/>
          </p:cNvSpPr>
          <p:nvPr>
            <p:ph type="sldNum" sz="quarter" idx="5"/>
          </p:nvPr>
        </p:nvSpPr>
        <p:spPr/>
        <p:txBody>
          <a:bodyPr/>
          <a:lstStyle/>
          <a:p>
            <a:fld id="{AEF35F8D-9115-46C3-A78D-56F29C4BD417}" type="slidenum">
              <a:rPr lang="en-GB" smtClean="0"/>
              <a:t>4</a:t>
            </a:fld>
            <a:endParaRPr lang="en-GB"/>
          </a:p>
        </p:txBody>
      </p:sp>
    </p:spTree>
    <p:extLst>
      <p:ext uri="{BB962C8B-B14F-4D97-AF65-F5344CB8AC3E}">
        <p14:creationId xmlns:p14="http://schemas.microsoft.com/office/powerpoint/2010/main" val="25516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challenges are differentiating between focused course and a </a:t>
            </a:r>
            <a:r>
              <a:rPr lang="en-GB" dirty="0" err="1"/>
              <a:t>Pg</a:t>
            </a:r>
            <a:r>
              <a:rPr lang="en-GB" dirty="0"/>
              <a:t> programme</a:t>
            </a:r>
          </a:p>
          <a:p>
            <a:pPr marL="171450" indent="-171450">
              <a:buFont typeface="Arial" panose="020B0604020202020204" pitchFamily="34" charset="0"/>
              <a:buChar char="•"/>
            </a:pPr>
            <a:r>
              <a:rPr lang="en-GB" dirty="0"/>
              <a:t>Sometimes there is an overlap between the two and it can be hard to differentiate between them</a:t>
            </a:r>
          </a:p>
          <a:p>
            <a:pPr marL="171450" indent="-171450">
              <a:buFont typeface="Arial" panose="020B0604020202020204" pitchFamily="34" charset="0"/>
              <a:buChar char="•"/>
            </a:pPr>
            <a:r>
              <a:rPr lang="en-GB" dirty="0"/>
              <a:t>New focused courses are being suggested all the time and the needs of clinical departments are evolving, so it’s a movable ‘beast’</a:t>
            </a:r>
          </a:p>
          <a:p>
            <a:pPr marL="171450" indent="-171450">
              <a:buFont typeface="Arial" panose="020B0604020202020204" pitchFamily="34" charset="0"/>
              <a:buChar char="•"/>
            </a:pPr>
            <a:r>
              <a:rPr lang="en-GB" dirty="0"/>
              <a:t>It’s important to ensure that focused courses are not a short cut to a full ultrasound qualification. Physics is taught to a level to be competent in that very specific focused area of practice. Unless it’s a modular focussed course the credits cannot be transferred into a programme.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5</a:t>
            </a:fld>
            <a:endParaRPr lang="en-GB"/>
          </a:p>
        </p:txBody>
      </p:sp>
    </p:spTree>
    <p:extLst>
      <p:ext uri="{BB962C8B-B14F-4D97-AF65-F5344CB8AC3E}">
        <p14:creationId xmlns:p14="http://schemas.microsoft.com/office/powerpoint/2010/main" val="424665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HEE commissioned a project to develop ‘Standards for Sonographic Education’ Looking at developing learning outcomes for L6 (BSc) &amp; L7 (</a:t>
            </a:r>
            <a:r>
              <a:rPr lang="en-GB" dirty="0" err="1"/>
              <a:t>Pg</a:t>
            </a:r>
            <a:r>
              <a:rPr lang="en-GB" dirty="0"/>
              <a:t>)…took it one step further and included L8 (PhD level) to future proof the ultrasound ‘profession’.</a:t>
            </a:r>
          </a:p>
          <a:p>
            <a:endParaRPr lang="en-GB" dirty="0"/>
          </a:p>
          <a:p>
            <a:endParaRPr lang="en-GB" dirty="0"/>
          </a:p>
          <a:p>
            <a:r>
              <a:rPr lang="en-GB" dirty="0"/>
              <a:t>L6 – A sonographer who is</a:t>
            </a:r>
          </a:p>
          <a:p>
            <a:pPr marL="171450" indent="-171450">
              <a:buFont typeface="Arial" panose="020B0604020202020204" pitchFamily="34" charset="0"/>
              <a:buChar char="•"/>
            </a:pPr>
            <a:r>
              <a:rPr lang="en-GB" dirty="0"/>
              <a:t>Competent and safe with knowledge, understanding and ability to independently undertake, interpret, analyse and report U/S scan within their focused scope of practice, with appropriate supervision.</a:t>
            </a:r>
          </a:p>
          <a:p>
            <a:pPr marL="171450" indent="-171450">
              <a:buFont typeface="Arial" panose="020B0604020202020204" pitchFamily="34" charset="0"/>
              <a:buChar char="•"/>
            </a:pPr>
            <a:r>
              <a:rPr lang="en-GB" dirty="0"/>
              <a:t>Professional attributes incl. 6 C’s (care, compassion, communication, commitment, competence and courage) to work effectively and empathetically with wide range of service users </a:t>
            </a:r>
          </a:p>
          <a:p>
            <a:pPr marL="171450" indent="-171450">
              <a:buFont typeface="Arial" panose="020B0604020202020204" pitchFamily="34" charset="0"/>
              <a:buChar char="•"/>
            </a:pPr>
            <a:r>
              <a:rPr lang="en-GB" dirty="0"/>
              <a:t>Have thorough understanding of their scope of practice &amp; the importance of working under supervision &amp; mentorship of snr staff to develop personal, professional, clinical and research skills. </a:t>
            </a:r>
          </a:p>
          <a:p>
            <a:pPr marL="171450" indent="-171450">
              <a:buFont typeface="Arial" panose="020B0604020202020204" pitchFamily="34" charset="0"/>
              <a:buChar char="•"/>
            </a:pPr>
            <a:r>
              <a:rPr lang="en-GB" dirty="0"/>
              <a:t>Safe, reflective practitioner, responsive to patient &amp; service needs, with analytical and problem solving skills, the ability to critically review evidence and clinical practice and disseminated knowledge to others</a:t>
            </a:r>
          </a:p>
          <a:p>
            <a:pPr marL="171450" indent="-171450">
              <a:buFont typeface="Arial" panose="020B0604020202020204" pitchFamily="34" charset="0"/>
              <a:buChar char="•"/>
            </a:pPr>
            <a:r>
              <a:rPr lang="en-GB" dirty="0"/>
              <a:t>Have comprehensive knowledge of how to evidence and develop their skills, knowledge, reporting practice and clinical competency to progress to the next level of practice. </a:t>
            </a:r>
          </a:p>
          <a:p>
            <a:pPr marL="171450" indent="-171450">
              <a:buFont typeface="Arial" panose="020B0604020202020204" pitchFamily="34" charset="0"/>
              <a:buChar char="•"/>
            </a:pPr>
            <a:endParaRPr lang="en-GB" dirty="0"/>
          </a:p>
          <a:p>
            <a:endParaRPr lang="en-GB" dirty="0"/>
          </a:p>
          <a:p>
            <a:endParaRPr lang="en-GB" dirty="0"/>
          </a:p>
          <a:p>
            <a:r>
              <a:rPr lang="en-GB" dirty="0"/>
              <a:t>supported by well-defined structured </a:t>
            </a:r>
            <a:r>
              <a:rPr lang="en-GB" dirty="0" err="1"/>
              <a:t>precenptorship</a:t>
            </a:r>
            <a:endParaRPr lang="en-GB" dirty="0"/>
          </a:p>
          <a:p>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18</a:t>
            </a:fld>
            <a:endParaRPr lang="en-GB"/>
          </a:p>
        </p:txBody>
      </p:sp>
    </p:spTree>
    <p:extLst>
      <p:ext uri="{BB962C8B-B14F-4D97-AF65-F5344CB8AC3E}">
        <p14:creationId xmlns:p14="http://schemas.microsoft.com/office/powerpoint/2010/main" val="310296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19</a:t>
            </a:fld>
            <a:endParaRPr lang="en-GB"/>
          </a:p>
        </p:txBody>
      </p:sp>
    </p:spTree>
    <p:extLst>
      <p:ext uri="{BB962C8B-B14F-4D97-AF65-F5344CB8AC3E}">
        <p14:creationId xmlns:p14="http://schemas.microsoft.com/office/powerpoint/2010/main" val="89956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HEE commissioned a project to develop ‘Standards for Sonographic Education’ Looking at developing learning outcomes for L6 (BSc) &amp; L7 (</a:t>
            </a:r>
            <a:r>
              <a:rPr lang="en-GB" dirty="0" err="1"/>
              <a:t>Pg</a:t>
            </a:r>
            <a:r>
              <a:rPr lang="en-GB" dirty="0"/>
              <a:t>)…took it one step further and included L8 (PhD level) to future proof the ultrasound ‘profession’.</a:t>
            </a:r>
          </a:p>
          <a:p>
            <a:endParaRPr lang="en-GB" dirty="0"/>
          </a:p>
          <a:p>
            <a:endParaRPr lang="en-GB" dirty="0"/>
          </a:p>
          <a:p>
            <a:r>
              <a:rPr lang="en-GB" dirty="0"/>
              <a:t>L6 – A sonographer who is</a:t>
            </a:r>
          </a:p>
          <a:p>
            <a:pPr marL="171450" indent="-171450">
              <a:buFont typeface="Arial" panose="020B0604020202020204" pitchFamily="34" charset="0"/>
              <a:buChar char="•"/>
            </a:pPr>
            <a:r>
              <a:rPr lang="en-GB" dirty="0"/>
              <a:t>Competent and safe with knowledge, understanding and ability to independently undertake, interpret, analyse and report U/S scan within their focused scope of practice, with appropriate supervision.</a:t>
            </a:r>
          </a:p>
          <a:p>
            <a:pPr marL="171450" indent="-171450">
              <a:buFont typeface="Arial" panose="020B0604020202020204" pitchFamily="34" charset="0"/>
              <a:buChar char="•"/>
            </a:pPr>
            <a:r>
              <a:rPr lang="en-GB" dirty="0"/>
              <a:t>Professional attributes incl. 6 C’s (care, compassion, communication, commitment, competence and courage) to work effectively and empathetically with wide range of service users </a:t>
            </a:r>
          </a:p>
          <a:p>
            <a:pPr marL="171450" indent="-171450">
              <a:buFont typeface="Arial" panose="020B0604020202020204" pitchFamily="34" charset="0"/>
              <a:buChar char="•"/>
            </a:pPr>
            <a:r>
              <a:rPr lang="en-GB" dirty="0"/>
              <a:t>Have thorough understanding of their scope of practice &amp; the importance of working under supervision &amp; mentorship of snr staff to develop personal, professional, clinical and research skills. </a:t>
            </a:r>
          </a:p>
          <a:p>
            <a:pPr marL="171450" indent="-171450">
              <a:buFont typeface="Arial" panose="020B0604020202020204" pitchFamily="34" charset="0"/>
              <a:buChar char="•"/>
            </a:pPr>
            <a:r>
              <a:rPr lang="en-GB" dirty="0"/>
              <a:t>Safe, reflective practitioner, responsive to patient &amp; service needs, with analytical and problem solving skills, the ability to critically review evidence and clinical practice and disseminated knowledge to others</a:t>
            </a:r>
          </a:p>
          <a:p>
            <a:pPr marL="171450" indent="-171450">
              <a:buFont typeface="Arial" panose="020B0604020202020204" pitchFamily="34" charset="0"/>
              <a:buChar char="•"/>
            </a:pPr>
            <a:r>
              <a:rPr lang="en-GB" dirty="0"/>
              <a:t>Have comprehensive knowledge of how to evidence and develop their skills, knowledge, reporting practice and clinical competency to progress to the next level of practice. </a:t>
            </a:r>
          </a:p>
          <a:p>
            <a:pPr marL="171450" indent="-171450">
              <a:buFont typeface="Arial" panose="020B0604020202020204" pitchFamily="34" charset="0"/>
              <a:buChar char="•"/>
            </a:pPr>
            <a:endParaRPr lang="en-GB" dirty="0"/>
          </a:p>
          <a:p>
            <a:endParaRPr lang="en-GB" dirty="0"/>
          </a:p>
          <a:p>
            <a:endParaRPr lang="en-GB" dirty="0"/>
          </a:p>
          <a:p>
            <a:r>
              <a:rPr lang="en-GB" dirty="0"/>
              <a:t>supported by well-defined structured </a:t>
            </a:r>
            <a:r>
              <a:rPr lang="en-GB" dirty="0" err="1"/>
              <a:t>precenptorship</a:t>
            </a:r>
            <a:endParaRPr lang="en-GB" dirty="0"/>
          </a:p>
          <a:p>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20</a:t>
            </a:fld>
            <a:endParaRPr lang="en-GB"/>
          </a:p>
        </p:txBody>
      </p:sp>
    </p:spTree>
    <p:extLst>
      <p:ext uri="{BB962C8B-B14F-4D97-AF65-F5344CB8AC3E}">
        <p14:creationId xmlns:p14="http://schemas.microsoft.com/office/powerpoint/2010/main" val="153694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university students not belonging the department, so many other issues to consider compared with programmes that recruit students with a HC background.</a:t>
            </a:r>
          </a:p>
          <a:p>
            <a:endParaRPr lang="en-GB" dirty="0"/>
          </a:p>
          <a:p>
            <a:r>
              <a:rPr lang="en-GB" dirty="0"/>
              <a:t>Students will have (presumed) no HC background, so will need all the basic introductory taught content such as mandatory training, generic educational skills incl. EBP, infection control, communication, cultural competence, professionalism, data protection,  confidentiality  </a:t>
            </a:r>
          </a:p>
          <a:p>
            <a:endParaRPr lang="en-GB" dirty="0"/>
          </a:p>
          <a:p>
            <a:r>
              <a:rPr lang="en-GB" dirty="0"/>
              <a:t>Development of skills </a:t>
            </a:r>
          </a:p>
          <a:p>
            <a:endParaRPr lang="en-GB" dirty="0"/>
          </a:p>
          <a:p>
            <a:r>
              <a:rPr lang="en-GB" dirty="0"/>
              <a:t>For programmes that are looking at DE along side programmes – clinical capacity is going to be a key factor in the consideration of programme approval / sustainability.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21</a:t>
            </a:fld>
            <a:endParaRPr lang="en-GB"/>
          </a:p>
        </p:txBody>
      </p:sp>
    </p:spTree>
    <p:extLst>
      <p:ext uri="{BB962C8B-B14F-4D97-AF65-F5344CB8AC3E}">
        <p14:creationId xmlns:p14="http://schemas.microsoft.com/office/powerpoint/2010/main" val="236678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university students not belonging the department, so many other issues to consider compared with programmes that recruit students with a HC background.</a:t>
            </a:r>
          </a:p>
          <a:p>
            <a:endParaRPr lang="en-GB" dirty="0"/>
          </a:p>
          <a:p>
            <a:r>
              <a:rPr lang="en-GB" dirty="0"/>
              <a:t>Students will have (presumed) no HC background, so will need all the basic introductory taught content such as mandatory training, generic educational skills incl. EBP, infection control, communication, cultural competence, professionalism, data protection,  confidentiality  </a:t>
            </a:r>
          </a:p>
          <a:p>
            <a:endParaRPr lang="en-GB" dirty="0"/>
          </a:p>
          <a:p>
            <a:r>
              <a:rPr lang="en-GB" dirty="0"/>
              <a:t>Development of skills </a:t>
            </a:r>
          </a:p>
          <a:p>
            <a:endParaRPr lang="en-GB" dirty="0"/>
          </a:p>
          <a:p>
            <a:r>
              <a:rPr lang="en-GB" dirty="0"/>
              <a:t>For programmes that are looking at DE along side programmes – clinical capacity is going to be a key factor in the consideration of programme approval / sustainability.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24</a:t>
            </a:fld>
            <a:endParaRPr lang="en-GB"/>
          </a:p>
        </p:txBody>
      </p:sp>
    </p:spTree>
    <p:extLst>
      <p:ext uri="{BB962C8B-B14F-4D97-AF65-F5344CB8AC3E}">
        <p14:creationId xmlns:p14="http://schemas.microsoft.com/office/powerpoint/2010/main" val="196661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79E3-F2D1-4BEC-8455-7EFA5E6606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4B8C1E-EA2D-4A28-9FF8-A332CF794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EBFA94-3110-4B8D-9911-00C3BBD0D762}"/>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5D1952C1-4998-412E-BD1A-80F5C87C5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29B3A-F815-4764-A5B1-4743872F35DF}"/>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28090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B48D-04BE-4B06-B500-21DF835122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90027-580B-438F-B07C-C178008DC8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F1EF5-6C88-4586-9AB7-8F94404080FA}"/>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0EB5CB49-3478-4BC1-B416-A6F9CFED9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97644-7E75-450E-9F89-5F5FE03EDC0F}"/>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50343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F74C2-25DD-414A-A831-9B1D32AB0A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B1AA9C-3D96-4D98-90CE-DF7EE36F2C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858AD-E745-43C7-93C2-0E93E94FF8F2}"/>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EBAA813F-8147-4FA1-BC96-C4B653006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46303-8B0B-4721-AA2B-9945DCA8A802}"/>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40917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A0C5-EF54-48EB-BCBE-C70C1BBC0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6B9FE0-8872-479E-ADFC-3F0475149C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24D23-0FDB-4F73-9709-609423F9EFD3}"/>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687DE2F4-6A80-4B02-87D0-FAD6CDA94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71CE0-EEF1-4D45-8BCC-4FC9749D7D8F}"/>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2460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389C-7278-4E47-83CA-6F220F178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2FD7D6-4544-48D4-A95E-4C0B2CCB3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FD48E4-51BC-40C7-BA5A-66802222B547}"/>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2460F530-C5FB-4A44-ABBB-1DF4A1481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44A90-23B6-49DA-95BD-5108ED888021}"/>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170075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C600-286B-4F5E-BA2D-3F90599852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17253-833B-4C05-80A1-E31C7BED47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674D0-3C02-4742-8311-FCE084F5B7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8AB730-4653-4187-B041-9C241FBEC654}"/>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6" name="Footer Placeholder 5">
            <a:extLst>
              <a:ext uri="{FF2B5EF4-FFF2-40B4-BE49-F238E27FC236}">
                <a16:creationId xmlns:a16="http://schemas.microsoft.com/office/drawing/2014/main" id="{C6BF441B-343D-4968-AB2D-A778FCA31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7B11CE-340F-46B2-BF80-06BF7C4C883A}"/>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03950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BB73-5E22-48B1-B8B7-CE80BD34AC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A922E2-3B1E-44F0-910F-3C465FC05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E3CDBB-4A72-44B0-9475-AE13E9B527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C5DAC8-2302-4A99-A9D1-841E0A15F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25452F-6119-4687-8E95-19BB67977A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17D2D2-78D1-4E63-A340-EBF5B88F497C}"/>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8" name="Footer Placeholder 7">
            <a:extLst>
              <a:ext uri="{FF2B5EF4-FFF2-40B4-BE49-F238E27FC236}">
                <a16:creationId xmlns:a16="http://schemas.microsoft.com/office/drawing/2014/main" id="{94D35BEB-69EE-4C05-B6B1-9B827763C7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F02FC6-3079-4F9C-AEF9-96AF946A905A}"/>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2081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48E-B0CF-49DD-B757-07127C835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D98B86-70A1-46EC-BC50-2B05470785E9}"/>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4" name="Footer Placeholder 3">
            <a:extLst>
              <a:ext uri="{FF2B5EF4-FFF2-40B4-BE49-F238E27FC236}">
                <a16:creationId xmlns:a16="http://schemas.microsoft.com/office/drawing/2014/main" id="{866A325E-E2D5-4335-9452-6E03A6A9F0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C60E4C-1182-4CD6-A387-D7CAF2571065}"/>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16779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1C1E3-2077-4FE8-BFC0-7ECCFE15EC7C}"/>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3" name="Footer Placeholder 2">
            <a:extLst>
              <a:ext uri="{FF2B5EF4-FFF2-40B4-BE49-F238E27FC236}">
                <a16:creationId xmlns:a16="http://schemas.microsoft.com/office/drawing/2014/main" id="{F5CDD876-544C-473C-A5F1-FA7606F1F5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922395-7749-4114-B070-5498E5450F51}"/>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12098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8B60-F755-46CA-9B55-6AA625A2D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0CC841-B141-4170-923E-F73AE2694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70E9F6-DB9E-4123-BBCC-51FBE9D5D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2F946A-4413-456E-8805-B1C9CCEED25A}"/>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6" name="Footer Placeholder 5">
            <a:extLst>
              <a:ext uri="{FF2B5EF4-FFF2-40B4-BE49-F238E27FC236}">
                <a16:creationId xmlns:a16="http://schemas.microsoft.com/office/drawing/2014/main" id="{B6B9AE33-9971-4B49-98B2-51ECCD7B22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885886-F315-4279-B596-424637824448}"/>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84613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FD7F-2EE6-45F5-9980-ACAF72151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6435A5-C1F0-447F-8C10-0AAD4507A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52E471-AECB-49D9-9162-8487CEF60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6CD7E0-984B-4A85-946F-66346AF07C42}"/>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6" name="Footer Placeholder 5">
            <a:extLst>
              <a:ext uri="{FF2B5EF4-FFF2-40B4-BE49-F238E27FC236}">
                <a16:creationId xmlns:a16="http://schemas.microsoft.com/office/drawing/2014/main" id="{69E317D8-D47B-4900-896D-CCCA22C85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5E8BE1-D91C-4353-BD74-0F80D204EC4A}"/>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452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1E7E5-6C1B-408F-92F5-98493776F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33645-54D9-4646-9586-4D708563D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D949D-F609-48F2-B324-9A1353136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EF5E52C7-04B4-49D9-A737-B7D28071B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767F40-D686-441B-9234-A26334A21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9D096-24CB-43D8-93C2-54C6338CA7EB}" type="slidenum">
              <a:rPr lang="en-GB" smtClean="0"/>
              <a:t>‹#›</a:t>
            </a:fld>
            <a:endParaRPr lang="en-GB"/>
          </a:p>
        </p:txBody>
      </p:sp>
    </p:spTree>
    <p:extLst>
      <p:ext uri="{BB962C8B-B14F-4D97-AF65-F5344CB8AC3E}">
        <p14:creationId xmlns:p14="http://schemas.microsoft.com/office/powerpoint/2010/main" val="8677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8" Type="http://schemas.openxmlformats.org/officeDocument/2006/relationships/hyperlink" Target="http://www.case-uk.org/information/publications/focused-courses/" TargetMode="External"/><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ase-uk.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DDC0D-68E7-4D98-9ACF-8A9095EE956A}"/>
              </a:ext>
            </a:extLst>
          </p:cNvPr>
          <p:cNvSpPr>
            <a:spLocks noGrp="1"/>
          </p:cNvSpPr>
          <p:nvPr>
            <p:ph type="ctrTitle"/>
          </p:nvPr>
        </p:nvSpPr>
        <p:spPr>
          <a:xfrm>
            <a:off x="707011" y="4134867"/>
            <a:ext cx="10765410" cy="1207269"/>
          </a:xfrm>
        </p:spPr>
        <p:txBody>
          <a:bodyPr>
            <a:normAutofit/>
          </a:bodyPr>
          <a:lstStyle/>
          <a:p>
            <a:r>
              <a:rPr lang="en-GB" dirty="0">
                <a:solidFill>
                  <a:srgbClr val="FFFFFF"/>
                </a:solidFill>
              </a:rPr>
              <a:t>Gill Harrison</a:t>
            </a:r>
          </a:p>
        </p:txBody>
      </p:sp>
      <p:sp>
        <p:nvSpPr>
          <p:cNvPr id="3" name="Subtitle 2">
            <a:extLst>
              <a:ext uri="{FF2B5EF4-FFF2-40B4-BE49-F238E27FC236}">
                <a16:creationId xmlns:a16="http://schemas.microsoft.com/office/drawing/2014/main" id="{A5FBF2D0-050D-4215-9274-1F084B6250C4}"/>
              </a:ext>
            </a:extLst>
          </p:cNvPr>
          <p:cNvSpPr>
            <a:spLocks noGrp="1"/>
          </p:cNvSpPr>
          <p:nvPr>
            <p:ph type="subTitle" idx="1"/>
          </p:nvPr>
        </p:nvSpPr>
        <p:spPr>
          <a:xfrm>
            <a:off x="1161559" y="5550408"/>
            <a:ext cx="10310862" cy="719122"/>
          </a:xfrm>
        </p:spPr>
        <p:txBody>
          <a:bodyPr>
            <a:noAutofit/>
          </a:bodyPr>
          <a:lstStyle/>
          <a:p>
            <a:r>
              <a:rPr lang="en-GB" dirty="0">
                <a:solidFill>
                  <a:srgbClr val="E7E6E6"/>
                </a:solidFill>
              </a:rPr>
              <a:t>CASE Committee member, lead accreditor, education lead</a:t>
            </a:r>
          </a:p>
          <a:p>
            <a:r>
              <a:rPr lang="en-GB" dirty="0">
                <a:solidFill>
                  <a:srgbClr val="E7E6E6"/>
                </a:solidFill>
              </a:rPr>
              <a:t>Associate Professor &amp; Ultrasound Programme Director. City, University of London</a:t>
            </a:r>
          </a:p>
        </p:txBody>
      </p:sp>
      <p:pic>
        <p:nvPicPr>
          <p:cNvPr id="5" name="Picture 4" descr="A close up of a logo&#10;&#10;Description automatically generated">
            <a:extLst>
              <a:ext uri="{FF2B5EF4-FFF2-40B4-BE49-F238E27FC236}">
                <a16:creationId xmlns:a16="http://schemas.microsoft.com/office/drawing/2014/main" id="{0C22E04B-1430-4DA7-ABA4-4AC95606C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149" y="643464"/>
            <a:ext cx="10158071" cy="3275978"/>
          </a:xfrm>
          <a:prstGeom prst="rect">
            <a:avLst/>
          </a:prstGeom>
        </p:spPr>
      </p:pic>
    </p:spTree>
    <p:extLst>
      <p:ext uri="{BB962C8B-B14F-4D97-AF65-F5344CB8AC3E}">
        <p14:creationId xmlns:p14="http://schemas.microsoft.com/office/powerpoint/2010/main" val="166705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536330" y="-76630"/>
            <a:ext cx="7474172" cy="1325563"/>
          </a:xfrm>
        </p:spPr>
        <p:txBody>
          <a:bodyPr>
            <a:normAutofit fontScale="90000"/>
          </a:bodyPr>
          <a:lstStyle/>
          <a:p>
            <a:r>
              <a:rPr lang="en-GB" altLang="en-US" dirty="0"/>
              <a:t>Proposed career and progression framework for  Sonography</a:t>
            </a:r>
            <a:endParaRPr lang="en-GB" dirty="0"/>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pic>
        <p:nvPicPr>
          <p:cNvPr id="8" name="Picture 7">
            <a:extLst>
              <a:ext uri="{FF2B5EF4-FFF2-40B4-BE49-F238E27FC236}">
                <a16:creationId xmlns:a16="http://schemas.microsoft.com/office/drawing/2014/main" id="{F06D6335-4D19-410C-AFCA-4A3D4FC11FC1}"/>
              </a:ext>
            </a:extLst>
          </p:cNvPr>
          <p:cNvPicPr>
            <a:picLocks noChangeAspect="1"/>
          </p:cNvPicPr>
          <p:nvPr/>
        </p:nvPicPr>
        <p:blipFill>
          <a:blip r:embed="rId3"/>
          <a:stretch>
            <a:fillRect/>
          </a:stretch>
        </p:blipFill>
        <p:spPr>
          <a:xfrm>
            <a:off x="658646" y="1364631"/>
            <a:ext cx="7556607" cy="5493369"/>
          </a:xfrm>
          <a:prstGeom prst="rect">
            <a:avLst/>
          </a:prstGeom>
        </p:spPr>
      </p:pic>
    </p:spTree>
    <p:extLst>
      <p:ext uri="{BB962C8B-B14F-4D97-AF65-F5344CB8AC3E}">
        <p14:creationId xmlns:p14="http://schemas.microsoft.com/office/powerpoint/2010/main" val="175330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161345"/>
            <a:ext cx="9110590" cy="1325563"/>
          </a:xfrm>
        </p:spPr>
        <p:txBody>
          <a:bodyPr>
            <a:normAutofit/>
          </a:bodyPr>
          <a:lstStyle/>
          <a:p>
            <a:r>
              <a:rPr lang="en-GB" dirty="0"/>
              <a:t>Working groups - SIG: Scope of practice</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pic>
        <p:nvPicPr>
          <p:cNvPr id="8" name="Picture 2" descr="Elephant, Large, Animal, African, Wildlife, Zoo, Nature">
            <a:extLst>
              <a:ext uri="{FF2B5EF4-FFF2-40B4-BE49-F238E27FC236}">
                <a16:creationId xmlns:a16="http://schemas.microsoft.com/office/drawing/2014/main" id="{0B5340F7-E2FA-4BFE-976B-6C91295D5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715" y="2073060"/>
            <a:ext cx="5805161" cy="396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3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A1D09A9-E624-4897-8C14-AEDD823ACFEA}"/>
              </a:ext>
            </a:extLst>
          </p:cNvPr>
          <p:cNvGraphicFramePr>
            <a:graphicFrameLocks/>
          </p:cNvGraphicFramePr>
          <p:nvPr>
            <p:extLst>
              <p:ext uri="{D42A27DB-BD31-4B8C-83A1-F6EECF244321}">
                <p14:modId xmlns:p14="http://schemas.microsoft.com/office/powerpoint/2010/main" val="1717779583"/>
              </p:ext>
            </p:extLst>
          </p:nvPr>
        </p:nvGraphicFramePr>
        <p:xfrm>
          <a:off x="1524000" y="1"/>
          <a:ext cx="8118611" cy="6741366"/>
        </p:xfrm>
        <a:graphic>
          <a:graphicData uri="http://schemas.openxmlformats.org/drawingml/2006/table">
            <a:tbl>
              <a:tblPr firstRow="1" bandRow="1">
                <a:tableStyleId>{5940675A-B579-460E-94D1-54222C63F5DA}</a:tableStyleId>
              </a:tblPr>
              <a:tblGrid>
                <a:gridCol w="1094608">
                  <a:extLst>
                    <a:ext uri="{9D8B030D-6E8A-4147-A177-3AD203B41FA5}">
                      <a16:colId xmlns:a16="http://schemas.microsoft.com/office/drawing/2014/main" val="20000"/>
                    </a:ext>
                  </a:extLst>
                </a:gridCol>
                <a:gridCol w="7024003">
                  <a:extLst>
                    <a:ext uri="{9D8B030D-6E8A-4147-A177-3AD203B41FA5}">
                      <a16:colId xmlns:a16="http://schemas.microsoft.com/office/drawing/2014/main" val="20001"/>
                    </a:ext>
                  </a:extLst>
                </a:gridCol>
              </a:tblGrid>
              <a:tr h="777378">
                <a:tc>
                  <a:txBody>
                    <a:bodyPr/>
                    <a:lstStyle/>
                    <a:p>
                      <a:r>
                        <a:rPr lang="en-GB" sz="2000" dirty="0">
                          <a:solidFill>
                            <a:schemeClr val="bg1"/>
                          </a:solidFill>
                        </a:rPr>
                        <a:t>Career</a:t>
                      </a:r>
                      <a:r>
                        <a:rPr lang="en-GB" sz="2000" baseline="0" dirty="0">
                          <a:solidFill>
                            <a:schemeClr val="bg1"/>
                          </a:solidFill>
                        </a:rPr>
                        <a:t> Level</a:t>
                      </a:r>
                      <a:endParaRPr lang="en-GB" sz="2000" dirty="0">
                        <a:solidFill>
                          <a:schemeClr val="bg1"/>
                        </a:solidFill>
                      </a:endParaRPr>
                    </a:p>
                  </a:txBody>
                  <a:tcPr marT="34297" marB="34297">
                    <a:solidFill>
                      <a:schemeClr val="tx2">
                        <a:lumMod val="50000"/>
                      </a:schemeClr>
                    </a:solidFill>
                  </a:tcPr>
                </a:tc>
                <a:tc>
                  <a:txBody>
                    <a:bodyPr/>
                    <a:lstStyle/>
                    <a:p>
                      <a:r>
                        <a:rPr lang="en-GB" sz="2000" dirty="0">
                          <a:solidFill>
                            <a:schemeClr val="bg1"/>
                          </a:solidFill>
                        </a:rPr>
                        <a:t>Scope</a:t>
                      </a:r>
                    </a:p>
                  </a:txBody>
                  <a:tcPr marT="34297" marB="34297">
                    <a:solidFill>
                      <a:schemeClr val="tx2">
                        <a:lumMod val="50000"/>
                      </a:schemeClr>
                    </a:solidFill>
                  </a:tcPr>
                </a:tc>
                <a:extLst>
                  <a:ext uri="{0D108BD9-81ED-4DB2-BD59-A6C34878D82A}">
                    <a16:rowId xmlns:a16="http://schemas.microsoft.com/office/drawing/2014/main" val="10000"/>
                  </a:ext>
                </a:extLst>
              </a:tr>
              <a:tr h="419042">
                <a:tc>
                  <a:txBody>
                    <a:bodyPr/>
                    <a:lstStyle/>
                    <a:p>
                      <a:pPr algn="ctr"/>
                      <a:r>
                        <a:rPr lang="en-GB" sz="2000" dirty="0">
                          <a:solidFill>
                            <a:schemeClr val="bg1"/>
                          </a:solidFill>
                        </a:rPr>
                        <a:t>4</a:t>
                      </a:r>
                    </a:p>
                  </a:txBody>
                  <a:tcPr marT="34297" marB="34297">
                    <a:solidFill>
                      <a:schemeClr val="tx2">
                        <a:lumMod val="75000"/>
                      </a:schemeClr>
                    </a:solidFill>
                  </a:tcPr>
                </a:tc>
                <a:tc>
                  <a:txBody>
                    <a:bodyPr/>
                    <a:lstStyle/>
                    <a:p>
                      <a:pPr>
                        <a:lnSpc>
                          <a:spcPct val="107000"/>
                        </a:lnSpc>
                        <a:spcAft>
                          <a:spcPts val="0"/>
                        </a:spcAft>
                      </a:pPr>
                      <a:r>
                        <a:rPr lang="en-GB" sz="1300" dirty="0">
                          <a:effectLst/>
                        </a:rPr>
                        <a:t>Practice is highly focussed. Works to clearly defined protocols.</a:t>
                      </a:r>
                    </a:p>
                  </a:txBody>
                  <a:tcPr marT="34297" marB="34297"/>
                </a:tc>
                <a:extLst>
                  <a:ext uri="{0D108BD9-81ED-4DB2-BD59-A6C34878D82A}">
                    <a16:rowId xmlns:a16="http://schemas.microsoft.com/office/drawing/2014/main" val="10001"/>
                  </a:ext>
                </a:extLst>
              </a:tr>
              <a:tr h="744001">
                <a:tc>
                  <a:txBody>
                    <a:bodyPr/>
                    <a:lstStyle/>
                    <a:p>
                      <a:pPr algn="ctr"/>
                      <a:r>
                        <a:rPr lang="en-GB" sz="2000" dirty="0">
                          <a:solidFill>
                            <a:schemeClr val="bg1"/>
                          </a:solidFill>
                        </a:rPr>
                        <a:t>5</a:t>
                      </a:r>
                    </a:p>
                  </a:txBody>
                  <a:tcPr marT="34297" marB="34297">
                    <a:solidFill>
                      <a:schemeClr val="tx2">
                        <a:lumMod val="75000"/>
                      </a:schemeClr>
                    </a:solidFill>
                  </a:tcPr>
                </a:tc>
                <a:tc>
                  <a:txBody>
                    <a:bodyPr/>
                    <a:lstStyle/>
                    <a:p>
                      <a:r>
                        <a:rPr lang="en-GB" sz="1300" dirty="0">
                          <a:effectLst/>
                        </a:rPr>
                        <a:t>Non-complex, non-urgent referrals with clear clinical history and clinical question.  </a:t>
                      </a:r>
                    </a:p>
                    <a:p>
                      <a:r>
                        <a:rPr lang="en-GB" sz="1300" dirty="0">
                          <a:effectLst/>
                        </a:rPr>
                        <a:t>FASP to be supervised.       </a:t>
                      </a:r>
                    </a:p>
                    <a:p>
                      <a:r>
                        <a:rPr lang="en-GB" sz="1300" dirty="0">
                          <a:solidFill>
                            <a:schemeClr val="tx2">
                              <a:lumMod val="50000"/>
                            </a:schemeClr>
                          </a:solidFill>
                          <a:effectLst/>
                        </a:rPr>
                        <a:t>Reports: normal – standardised report. Abnormal – reviewed to provide interpretative report</a:t>
                      </a:r>
                      <a:endParaRPr lang="en-GB" sz="1300" dirty="0">
                        <a:solidFill>
                          <a:schemeClr val="tx2">
                            <a:lumMod val="50000"/>
                          </a:schemeClr>
                        </a:solidFill>
                      </a:endParaRPr>
                    </a:p>
                  </a:txBody>
                  <a:tcPr marT="34297" marB="34297"/>
                </a:tc>
                <a:extLst>
                  <a:ext uri="{0D108BD9-81ED-4DB2-BD59-A6C34878D82A}">
                    <a16:rowId xmlns:a16="http://schemas.microsoft.com/office/drawing/2014/main" val="10002"/>
                  </a:ext>
                </a:extLst>
              </a:tr>
              <a:tr h="1826967">
                <a:tc>
                  <a:txBody>
                    <a:bodyPr/>
                    <a:lstStyle/>
                    <a:p>
                      <a:pPr algn="ctr"/>
                      <a:r>
                        <a:rPr lang="en-GB" sz="2000" dirty="0">
                          <a:solidFill>
                            <a:schemeClr val="bg1"/>
                          </a:solidFill>
                        </a:rPr>
                        <a:t>6</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b="1" u="none" strike="noStrike" kern="1200" cap="none" spc="0" normalizeH="0" baseline="0" noProof="0" dirty="0">
                          <a:ln>
                            <a:noFill/>
                          </a:ln>
                          <a:effectLst/>
                          <a:uLnTx/>
                          <a:uFillTx/>
                        </a:rPr>
                        <a:t>Obstetrics </a:t>
                      </a:r>
                      <a:r>
                        <a:rPr kumimoji="0" lang="en-GB" sz="1300" u="none" strike="noStrike" kern="1200" cap="none" spc="0" normalizeH="0" baseline="0" noProof="0" dirty="0">
                          <a:ln>
                            <a:noFill/>
                          </a:ln>
                          <a:effectLst/>
                          <a:uLnTx/>
                          <a:uFillTx/>
                        </a:rPr>
                        <a:t>range of cases incl. EPU cases; DQASS number given by FASP following capability development period</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b="1" u="none" strike="noStrike" kern="1200" cap="none" spc="0" normalizeH="0" baseline="0" noProof="0" dirty="0">
                          <a:ln>
                            <a:noFill/>
                          </a:ln>
                          <a:effectLst/>
                          <a:uLnTx/>
                          <a:uFillTx/>
                        </a:rPr>
                        <a:t>Gynaecology: </a:t>
                      </a:r>
                      <a:r>
                        <a:rPr kumimoji="0" lang="en-GB" sz="1300" u="none" strike="noStrike" kern="1200" cap="none" spc="0" normalizeH="0" baseline="0" noProof="0" dirty="0">
                          <a:ln>
                            <a:noFill/>
                          </a:ln>
                          <a:effectLst/>
                          <a:uLnTx/>
                          <a:uFillTx/>
                        </a:rPr>
                        <a:t>GP and Hospital cases, as competencies develop</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b="1" u="none" strike="noStrike" kern="1200" cap="none" spc="0" normalizeH="0" baseline="0" noProof="0" dirty="0">
                          <a:ln>
                            <a:noFill/>
                          </a:ln>
                          <a:effectLst/>
                          <a:uLnTx/>
                          <a:uFillTx/>
                        </a:rPr>
                        <a:t>General medical: </a:t>
                      </a:r>
                      <a:r>
                        <a:rPr kumimoji="0" lang="en-GB" sz="1300" u="none" strike="noStrike" kern="1200" cap="none" spc="0" normalizeH="0" baseline="0" noProof="0" dirty="0">
                          <a:ln>
                            <a:noFill/>
                          </a:ln>
                          <a:effectLst/>
                          <a:uLnTx/>
                          <a:uFillTx/>
                        </a:rPr>
                        <a:t>GP and Hospital cases, as competencies develop </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Abdominal and pelvic scans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Surveillance scans e.g. AML, haemangioma, ovarian and uterine pathology, </a:t>
                      </a:r>
                      <a:r>
                        <a:rPr kumimoji="0" lang="en-GB" sz="1300" u="none" strike="noStrike" kern="1200" cap="none" spc="0" normalizeH="0" baseline="0" noProof="0" dirty="0" err="1">
                          <a:ln>
                            <a:noFill/>
                          </a:ln>
                          <a:effectLst/>
                          <a:uLnTx/>
                          <a:uFillTx/>
                        </a:rPr>
                        <a:t>orchitis</a:t>
                      </a:r>
                      <a:endParaRPr kumimoji="0" lang="en-GB" sz="1300" u="none" strike="noStrike" kern="1200" cap="none" spc="0" normalizeH="0" baseline="0" noProof="0" dirty="0">
                        <a:ln>
                          <a:noFill/>
                        </a:ln>
                        <a:effectLst/>
                        <a:uLnTx/>
                        <a:uFillTx/>
                      </a:endParaRPr>
                    </a:p>
                    <a:p>
                      <a:pPr marL="0" marR="0" lvl="0" indent="0" algn="l" defTabSz="914070" rtl="0" eaLnBrk="1" fontAlgn="auto" latinLnBrk="0" hangingPunct="1">
                        <a:lnSpc>
                          <a:spcPct val="107000"/>
                        </a:lnSpc>
                        <a:spcBef>
                          <a:spcPts val="0"/>
                        </a:spcBef>
                        <a:spcAft>
                          <a:spcPts val="0"/>
                        </a:spcAft>
                        <a:buClrTx/>
                        <a:buSzTx/>
                        <a:buFontTx/>
                        <a:buNone/>
                        <a:tabLst/>
                        <a:defRPr/>
                      </a:pPr>
                      <a:r>
                        <a:rPr lang="en-GB" sz="1300" b="1" noProof="0" dirty="0"/>
                        <a:t>Vascular: </a:t>
                      </a:r>
                      <a:r>
                        <a:rPr lang="en-GB" sz="1300" noProof="0" dirty="0"/>
                        <a:t>DVT (above knee); Carotid assessment (disease to be graded by L7 practitioner or above) </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u="none" strike="noStrike" kern="1200" cap="none" spc="0" normalizeH="0" baseline="0" noProof="0" dirty="0">
                          <a:ln>
                            <a:noFill/>
                          </a:ln>
                          <a:effectLst/>
                          <a:uLnTx/>
                          <a:uFillTx/>
                        </a:rPr>
                        <a:t>Areas of practice develop over time. Clear schemes of work</a:t>
                      </a:r>
                      <a:endParaRPr lang="en-GB" sz="1300" dirty="0"/>
                    </a:p>
                  </a:txBody>
                  <a:tcPr marT="34297" marB="34297"/>
                </a:tc>
                <a:extLst>
                  <a:ext uri="{0D108BD9-81ED-4DB2-BD59-A6C34878D82A}">
                    <a16:rowId xmlns:a16="http://schemas.microsoft.com/office/drawing/2014/main" val="10003"/>
                  </a:ext>
                </a:extLst>
              </a:tr>
              <a:tr h="1962741">
                <a:tc>
                  <a:txBody>
                    <a:bodyPr/>
                    <a:lstStyle/>
                    <a:p>
                      <a:pPr algn="ctr"/>
                      <a:r>
                        <a:rPr lang="en-GB" sz="2000" dirty="0">
                          <a:solidFill>
                            <a:schemeClr val="bg1"/>
                          </a:solidFill>
                        </a:rPr>
                        <a:t>7</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u="none" strike="noStrike" kern="1200" cap="none" spc="0" normalizeH="0" baseline="0" noProof="0" dirty="0">
                          <a:ln>
                            <a:noFill/>
                          </a:ln>
                          <a:effectLst/>
                          <a:uLnTx/>
                          <a:uFillTx/>
                        </a:rPr>
                        <a:t>A wide range of examinations will be performed independently, including more complex and acute cases from a broad range of referral sources. </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u="none" strike="noStrike" kern="1200" cap="none" spc="0" normalizeH="0" baseline="0" noProof="0" dirty="0">
                          <a:ln>
                            <a:noFill/>
                          </a:ln>
                          <a:effectLst/>
                          <a:uLnTx/>
                          <a:uFillTx/>
                        </a:rPr>
                        <a:t>As skills and competency develop, additional scope of practice might include:</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Follow-up scans post CT / MRI in complex cases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Musculoskeletal scans and steroid injections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CEUS examinations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Interventional procedures such as biopsy, drainages, amniocentesis, FNAB</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300" u="none" strike="noStrike" kern="1200" cap="none" spc="0" normalizeH="0" baseline="0" noProof="0" dirty="0">
                          <a:ln>
                            <a:noFill/>
                          </a:ln>
                          <a:effectLst/>
                          <a:uLnTx/>
                          <a:uFillTx/>
                        </a:rPr>
                        <a:t>Sonographer led discharge</a:t>
                      </a:r>
                      <a:endParaRPr lang="en-GB" sz="1300" dirty="0"/>
                    </a:p>
                  </a:txBody>
                  <a:tcPr marT="34297" marB="34297"/>
                </a:tc>
                <a:extLst>
                  <a:ext uri="{0D108BD9-81ED-4DB2-BD59-A6C34878D82A}">
                    <a16:rowId xmlns:a16="http://schemas.microsoft.com/office/drawing/2014/main" val="10004"/>
                  </a:ext>
                </a:extLst>
              </a:tr>
              <a:tr h="1011237">
                <a:tc>
                  <a:txBody>
                    <a:bodyPr/>
                    <a:lstStyle/>
                    <a:p>
                      <a:pPr algn="ctr"/>
                      <a:r>
                        <a:rPr lang="en-GB" sz="2000" dirty="0">
                          <a:solidFill>
                            <a:schemeClr val="bg1"/>
                          </a:solidFill>
                        </a:rPr>
                        <a:t>8</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u="none" strike="noStrike" kern="1200" cap="none" spc="0" normalizeH="0" baseline="0" noProof="0" dirty="0">
                          <a:ln>
                            <a:noFill/>
                          </a:ln>
                          <a:effectLst/>
                          <a:uLnTx/>
                          <a:uFillTx/>
                        </a:rPr>
                        <a:t>Independently manages a complex case load.</a:t>
                      </a:r>
                    </a:p>
                    <a:p>
                      <a:pPr marL="0" marR="0" lvl="0" indent="0" algn="l" defTabSz="914070" rtl="0" eaLnBrk="1" fontAlgn="auto" latinLnBrk="0" hangingPunct="1">
                        <a:lnSpc>
                          <a:spcPct val="107000"/>
                        </a:lnSpc>
                        <a:spcBef>
                          <a:spcPts val="0"/>
                        </a:spcBef>
                        <a:spcAft>
                          <a:spcPts val="0"/>
                        </a:spcAft>
                        <a:buClrTx/>
                        <a:buSzTx/>
                        <a:buFontTx/>
                        <a:buNone/>
                        <a:tabLst/>
                        <a:defRPr/>
                      </a:pPr>
                      <a:endParaRPr kumimoji="0" lang="en-GB" sz="1300" u="none" strike="noStrike" kern="1200" cap="none" spc="0" normalizeH="0" baseline="0" noProof="0" dirty="0">
                        <a:ln>
                          <a:noFill/>
                        </a:ln>
                        <a:effectLst/>
                        <a:uLnTx/>
                        <a:uFillTx/>
                      </a:endParaRP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300" u="none" strike="noStrike" kern="1200" cap="none" spc="0" normalizeH="0" baseline="0" noProof="0" dirty="0">
                          <a:ln>
                            <a:noFill/>
                          </a:ln>
                          <a:effectLst/>
                          <a:uLnTx/>
                          <a:uFillTx/>
                        </a:rPr>
                        <a:t>May influence service improvements and redesign. Is active in research and publication, consultancy and national policy development and dissemination. </a:t>
                      </a:r>
                      <a:endParaRPr lang="en-GB" sz="1300" dirty="0"/>
                    </a:p>
                  </a:txBody>
                  <a:tcPr marT="34297" marB="34297"/>
                </a:tc>
                <a:extLst>
                  <a:ext uri="{0D108BD9-81ED-4DB2-BD59-A6C34878D82A}">
                    <a16:rowId xmlns:a16="http://schemas.microsoft.com/office/drawing/2014/main" val="10005"/>
                  </a:ext>
                </a:extLst>
              </a:tr>
            </a:tbl>
          </a:graphicData>
        </a:graphic>
      </p:graphicFrame>
      <p:sp>
        <p:nvSpPr>
          <p:cNvPr id="5" name="Arrow: Curved Left 4">
            <a:extLst>
              <a:ext uri="{FF2B5EF4-FFF2-40B4-BE49-F238E27FC236}">
                <a16:creationId xmlns:a16="http://schemas.microsoft.com/office/drawing/2014/main" id="{1EAEB6F0-D6B7-477E-8B3F-0A325F5585FD}"/>
              </a:ext>
            </a:extLst>
          </p:cNvPr>
          <p:cNvSpPr/>
          <p:nvPr/>
        </p:nvSpPr>
        <p:spPr>
          <a:xfrm>
            <a:off x="9609475" y="1614338"/>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Arrow: Curved Left 5">
            <a:extLst>
              <a:ext uri="{FF2B5EF4-FFF2-40B4-BE49-F238E27FC236}">
                <a16:creationId xmlns:a16="http://schemas.microsoft.com/office/drawing/2014/main" id="{77F80200-CB5D-4865-8D9E-CDD11467188B}"/>
              </a:ext>
            </a:extLst>
          </p:cNvPr>
          <p:cNvSpPr/>
          <p:nvPr/>
        </p:nvSpPr>
        <p:spPr>
          <a:xfrm>
            <a:off x="9642610" y="5305107"/>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Arrow: Curved Left 6">
            <a:extLst>
              <a:ext uri="{FF2B5EF4-FFF2-40B4-BE49-F238E27FC236}">
                <a16:creationId xmlns:a16="http://schemas.microsoft.com/office/drawing/2014/main" id="{E7E5E88C-E98A-4C68-8927-DFBCA5EB42D0}"/>
              </a:ext>
            </a:extLst>
          </p:cNvPr>
          <p:cNvSpPr/>
          <p:nvPr/>
        </p:nvSpPr>
        <p:spPr>
          <a:xfrm>
            <a:off x="9624254" y="3372654"/>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 name="Arrow: Curved Left 7">
            <a:extLst>
              <a:ext uri="{FF2B5EF4-FFF2-40B4-BE49-F238E27FC236}">
                <a16:creationId xmlns:a16="http://schemas.microsoft.com/office/drawing/2014/main" id="{D2BDC7D8-D466-42F6-9987-5EB8F50751E5}"/>
              </a:ext>
            </a:extLst>
          </p:cNvPr>
          <p:cNvSpPr/>
          <p:nvPr/>
        </p:nvSpPr>
        <p:spPr>
          <a:xfrm>
            <a:off x="9560432" y="822070"/>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9114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A1D09A9-E624-4897-8C14-AEDD823ACFEA}"/>
              </a:ext>
            </a:extLst>
          </p:cNvPr>
          <p:cNvGraphicFramePr>
            <a:graphicFrameLocks/>
          </p:cNvGraphicFramePr>
          <p:nvPr>
            <p:extLst>
              <p:ext uri="{D42A27DB-BD31-4B8C-83A1-F6EECF244321}">
                <p14:modId xmlns:p14="http://schemas.microsoft.com/office/powerpoint/2010/main" val="2501148090"/>
              </p:ext>
            </p:extLst>
          </p:nvPr>
        </p:nvGraphicFramePr>
        <p:xfrm>
          <a:off x="1524000" y="0"/>
          <a:ext cx="4860033" cy="6658978"/>
        </p:xfrm>
        <a:graphic>
          <a:graphicData uri="http://schemas.openxmlformats.org/drawingml/2006/table">
            <a:tbl>
              <a:tblPr firstRow="1" bandRow="1">
                <a:tableStyleId>{5940675A-B579-460E-94D1-54222C63F5DA}</a:tableStyleId>
              </a:tblPr>
              <a:tblGrid>
                <a:gridCol w="655264">
                  <a:extLst>
                    <a:ext uri="{9D8B030D-6E8A-4147-A177-3AD203B41FA5}">
                      <a16:colId xmlns:a16="http://schemas.microsoft.com/office/drawing/2014/main" val="20000"/>
                    </a:ext>
                  </a:extLst>
                </a:gridCol>
                <a:gridCol w="4204769">
                  <a:extLst>
                    <a:ext uri="{9D8B030D-6E8A-4147-A177-3AD203B41FA5}">
                      <a16:colId xmlns:a16="http://schemas.microsoft.com/office/drawing/2014/main" val="20001"/>
                    </a:ext>
                  </a:extLst>
                </a:gridCol>
              </a:tblGrid>
              <a:tr h="404664">
                <a:tc>
                  <a:txBody>
                    <a:bodyPr/>
                    <a:lstStyle/>
                    <a:p>
                      <a:endParaRPr lang="en-GB" sz="2000" dirty="0">
                        <a:solidFill>
                          <a:schemeClr val="bg1"/>
                        </a:solidFill>
                      </a:endParaRPr>
                    </a:p>
                  </a:txBody>
                  <a:tcPr marT="34297" marB="34297">
                    <a:solidFill>
                      <a:schemeClr val="tx2">
                        <a:lumMod val="50000"/>
                      </a:schemeClr>
                    </a:solidFill>
                  </a:tcPr>
                </a:tc>
                <a:tc>
                  <a:txBody>
                    <a:bodyPr/>
                    <a:lstStyle/>
                    <a:p>
                      <a:r>
                        <a:rPr lang="en-GB" sz="2000" dirty="0">
                          <a:solidFill>
                            <a:schemeClr val="bg1"/>
                          </a:solidFill>
                        </a:rPr>
                        <a:t>Scope</a:t>
                      </a:r>
                    </a:p>
                  </a:txBody>
                  <a:tcPr marT="34297" marB="34297">
                    <a:solidFill>
                      <a:schemeClr val="tx2">
                        <a:lumMod val="50000"/>
                      </a:schemeClr>
                    </a:solidFill>
                  </a:tcPr>
                </a:tc>
                <a:extLst>
                  <a:ext uri="{0D108BD9-81ED-4DB2-BD59-A6C34878D82A}">
                    <a16:rowId xmlns:a16="http://schemas.microsoft.com/office/drawing/2014/main" val="10000"/>
                  </a:ext>
                </a:extLst>
              </a:tr>
              <a:tr h="426292">
                <a:tc>
                  <a:txBody>
                    <a:bodyPr/>
                    <a:lstStyle/>
                    <a:p>
                      <a:pPr algn="ctr"/>
                      <a:r>
                        <a:rPr lang="en-GB" sz="2000" dirty="0">
                          <a:solidFill>
                            <a:schemeClr val="bg1"/>
                          </a:solidFill>
                        </a:rPr>
                        <a:t>4</a:t>
                      </a:r>
                    </a:p>
                  </a:txBody>
                  <a:tcPr marT="34297" marB="34297">
                    <a:solidFill>
                      <a:schemeClr val="tx2">
                        <a:lumMod val="75000"/>
                      </a:schemeClr>
                    </a:solidFill>
                  </a:tcPr>
                </a:tc>
                <a:tc>
                  <a:txBody>
                    <a:bodyPr/>
                    <a:lstStyle/>
                    <a:p>
                      <a:pPr>
                        <a:lnSpc>
                          <a:spcPct val="107000"/>
                        </a:lnSpc>
                        <a:spcAft>
                          <a:spcPts val="0"/>
                        </a:spcAft>
                      </a:pPr>
                      <a:r>
                        <a:rPr lang="en-GB" sz="1100" dirty="0">
                          <a:effectLst/>
                        </a:rPr>
                        <a:t>Practice is highly focussed. Works to clearly defined protocols.</a:t>
                      </a:r>
                    </a:p>
                  </a:txBody>
                  <a:tcPr marT="34297" marB="34297"/>
                </a:tc>
                <a:extLst>
                  <a:ext uri="{0D108BD9-81ED-4DB2-BD59-A6C34878D82A}">
                    <a16:rowId xmlns:a16="http://schemas.microsoft.com/office/drawing/2014/main" val="10001"/>
                  </a:ext>
                </a:extLst>
              </a:tr>
              <a:tr h="756873">
                <a:tc>
                  <a:txBody>
                    <a:bodyPr/>
                    <a:lstStyle/>
                    <a:p>
                      <a:pPr algn="ctr"/>
                      <a:r>
                        <a:rPr lang="en-GB" sz="2000" dirty="0">
                          <a:solidFill>
                            <a:schemeClr val="bg1"/>
                          </a:solidFill>
                        </a:rPr>
                        <a:t>5</a:t>
                      </a:r>
                    </a:p>
                  </a:txBody>
                  <a:tcPr marT="34297" marB="34297">
                    <a:solidFill>
                      <a:schemeClr val="tx2">
                        <a:lumMod val="75000"/>
                      </a:schemeClr>
                    </a:solidFill>
                  </a:tcPr>
                </a:tc>
                <a:tc>
                  <a:txBody>
                    <a:bodyPr/>
                    <a:lstStyle/>
                    <a:p>
                      <a:r>
                        <a:rPr lang="en-GB" sz="1100" dirty="0">
                          <a:effectLst/>
                        </a:rPr>
                        <a:t>Non-complex, non-urgent referrals with clear clinical history and clinical question.  </a:t>
                      </a:r>
                    </a:p>
                    <a:p>
                      <a:r>
                        <a:rPr lang="en-GB" sz="1100" dirty="0">
                          <a:effectLst/>
                        </a:rPr>
                        <a:t>FASP to be supervised.       </a:t>
                      </a:r>
                    </a:p>
                    <a:p>
                      <a:r>
                        <a:rPr lang="en-GB" sz="1100" dirty="0">
                          <a:solidFill>
                            <a:schemeClr val="tx2">
                              <a:lumMod val="50000"/>
                            </a:schemeClr>
                          </a:solidFill>
                          <a:effectLst/>
                        </a:rPr>
                        <a:t>Reports: normal – standardised report. Abnormal – reviewed to provide interpretative report</a:t>
                      </a:r>
                      <a:endParaRPr lang="en-GB" sz="1100" dirty="0">
                        <a:solidFill>
                          <a:schemeClr val="tx2">
                            <a:lumMod val="50000"/>
                          </a:schemeClr>
                        </a:solidFill>
                      </a:endParaRPr>
                    </a:p>
                  </a:txBody>
                  <a:tcPr marT="34297" marB="34297"/>
                </a:tc>
                <a:extLst>
                  <a:ext uri="{0D108BD9-81ED-4DB2-BD59-A6C34878D82A}">
                    <a16:rowId xmlns:a16="http://schemas.microsoft.com/office/drawing/2014/main" val="10002"/>
                  </a:ext>
                </a:extLst>
              </a:tr>
              <a:tr h="1858576">
                <a:tc>
                  <a:txBody>
                    <a:bodyPr/>
                    <a:lstStyle/>
                    <a:p>
                      <a:pPr algn="ctr"/>
                      <a:r>
                        <a:rPr lang="en-GB" sz="2000" dirty="0">
                          <a:solidFill>
                            <a:schemeClr val="bg1"/>
                          </a:solidFill>
                        </a:rPr>
                        <a:t>6</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Obstetrics range of cases incl. EPU cases; DQASS number given by FASP following capability development period</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Gynaecology: GP and Hospital cases, as competencies develop</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General medical: GP and Hospital cases, as competencies develop </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Abdominal and pelvic scans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Surveillance scans e.g. AML, haemangioma, ovarian and uterine pathology, </a:t>
                      </a:r>
                      <a:r>
                        <a:rPr kumimoji="0" lang="en-GB" sz="1100" u="none" strike="noStrike" kern="1200" cap="none" spc="0" normalizeH="0" baseline="0" noProof="0" dirty="0" err="1">
                          <a:ln>
                            <a:noFill/>
                          </a:ln>
                          <a:effectLst/>
                          <a:uLnTx/>
                          <a:uFillTx/>
                        </a:rPr>
                        <a:t>orchitis</a:t>
                      </a:r>
                      <a:endParaRPr kumimoji="0" lang="en-GB" sz="1100" u="none" strike="noStrike" kern="1200" cap="none" spc="0" normalizeH="0" baseline="0" noProof="0" dirty="0">
                        <a:ln>
                          <a:noFill/>
                        </a:ln>
                        <a:effectLst/>
                        <a:uLnTx/>
                        <a:uFillTx/>
                      </a:endParaRPr>
                    </a:p>
                    <a:p>
                      <a:pPr marL="0" marR="0" lvl="0" indent="0" algn="l" defTabSz="914070" rtl="0" eaLnBrk="1" fontAlgn="auto" latinLnBrk="0" hangingPunct="1">
                        <a:lnSpc>
                          <a:spcPct val="107000"/>
                        </a:lnSpc>
                        <a:spcBef>
                          <a:spcPts val="0"/>
                        </a:spcBef>
                        <a:spcAft>
                          <a:spcPts val="0"/>
                        </a:spcAft>
                        <a:buClrTx/>
                        <a:buSzTx/>
                        <a:buFontTx/>
                        <a:buNone/>
                        <a:tabLst/>
                        <a:defRPr/>
                      </a:pPr>
                      <a:r>
                        <a:rPr lang="en-GB" sz="1100" noProof="0" dirty="0"/>
                        <a:t>Vascular: DVT (above knee); Carotid assessment (disease to be graded by L7 practitioner or above) </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Areas of practice develop over time. Clear schemes of work</a:t>
                      </a:r>
                      <a:endParaRPr lang="en-GB" sz="1100" dirty="0"/>
                    </a:p>
                  </a:txBody>
                  <a:tcPr marT="34297" marB="34297"/>
                </a:tc>
                <a:extLst>
                  <a:ext uri="{0D108BD9-81ED-4DB2-BD59-A6C34878D82A}">
                    <a16:rowId xmlns:a16="http://schemas.microsoft.com/office/drawing/2014/main" val="10003"/>
                  </a:ext>
                </a:extLst>
              </a:tr>
              <a:tr h="1996699">
                <a:tc>
                  <a:txBody>
                    <a:bodyPr/>
                    <a:lstStyle/>
                    <a:p>
                      <a:pPr algn="ctr"/>
                      <a:r>
                        <a:rPr lang="en-GB" sz="2000" dirty="0">
                          <a:solidFill>
                            <a:schemeClr val="bg1"/>
                          </a:solidFill>
                        </a:rPr>
                        <a:t>7</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wide range of examinations will be performed independently, including more complex and acute cases from a broad range of referral sources. </a:t>
                      </a: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As skills and competency develop, additional scope of practice might include:</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Follow-up scans post CT / MRI in complex cases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Musculoskeletal scans and steroid injections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CEUS examinations</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Interventional procedures such as biopsy, drainages, amniocentesis, FNAB</a:t>
                      </a:r>
                    </a:p>
                    <a:p>
                      <a:pPr marL="342900" marR="0" lvl="0" indent="-342900" algn="l" defTabSz="914070" rtl="0" eaLnBrk="1" fontAlgn="auto" latinLnBrk="0" hangingPunct="1">
                        <a:lnSpc>
                          <a:spcPct val="107000"/>
                        </a:lnSpc>
                        <a:spcBef>
                          <a:spcPts val="0"/>
                        </a:spcBef>
                        <a:spcAft>
                          <a:spcPts val="0"/>
                        </a:spcAft>
                        <a:buClrTx/>
                        <a:buSzTx/>
                        <a:buFont typeface="Symbol"/>
                        <a:buChar char=""/>
                        <a:tabLst/>
                        <a:defRPr/>
                      </a:pPr>
                      <a:r>
                        <a:rPr kumimoji="0" lang="en-GB" sz="1100" u="none" strike="noStrike" kern="1200" cap="none" spc="0" normalizeH="0" baseline="0" noProof="0" dirty="0">
                          <a:ln>
                            <a:noFill/>
                          </a:ln>
                          <a:effectLst/>
                          <a:uLnTx/>
                          <a:uFillTx/>
                        </a:rPr>
                        <a:t>Sonographer led discharge</a:t>
                      </a:r>
                      <a:endParaRPr lang="en-GB" sz="1100" dirty="0"/>
                    </a:p>
                  </a:txBody>
                  <a:tcPr marT="34297" marB="34297"/>
                </a:tc>
                <a:extLst>
                  <a:ext uri="{0D108BD9-81ED-4DB2-BD59-A6C34878D82A}">
                    <a16:rowId xmlns:a16="http://schemas.microsoft.com/office/drawing/2014/main" val="10004"/>
                  </a:ext>
                </a:extLst>
              </a:tr>
              <a:tr h="1028733">
                <a:tc>
                  <a:txBody>
                    <a:bodyPr/>
                    <a:lstStyle/>
                    <a:p>
                      <a:pPr algn="ctr"/>
                      <a:r>
                        <a:rPr lang="en-GB" sz="2000" dirty="0">
                          <a:solidFill>
                            <a:schemeClr val="bg1"/>
                          </a:solidFill>
                        </a:rPr>
                        <a:t>8</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Independently manages a complex case load.</a:t>
                      </a:r>
                    </a:p>
                    <a:p>
                      <a:pPr marL="0" marR="0" lvl="0" indent="0" algn="l" defTabSz="914070" rtl="0" eaLnBrk="1" fontAlgn="auto" latinLnBrk="0" hangingPunct="1">
                        <a:lnSpc>
                          <a:spcPct val="107000"/>
                        </a:lnSpc>
                        <a:spcBef>
                          <a:spcPts val="0"/>
                        </a:spcBef>
                        <a:spcAft>
                          <a:spcPts val="0"/>
                        </a:spcAft>
                        <a:buClrTx/>
                        <a:buSzTx/>
                        <a:buFontTx/>
                        <a:buNone/>
                        <a:tabLst/>
                        <a:defRPr/>
                      </a:pPr>
                      <a:endParaRPr kumimoji="0" lang="en-GB" sz="1100" u="none" strike="noStrike" kern="1200" cap="none" spc="0" normalizeH="0" baseline="0" noProof="0" dirty="0">
                        <a:ln>
                          <a:noFill/>
                        </a:ln>
                        <a:effectLst/>
                        <a:uLnTx/>
                        <a:uFillTx/>
                      </a:endParaRPr>
                    </a:p>
                    <a:p>
                      <a:pPr marL="0" marR="0" lvl="0" indent="0" algn="l" defTabSz="914070" rtl="0" eaLnBrk="1" fontAlgn="auto" latinLnBrk="0" hangingPunct="1">
                        <a:lnSpc>
                          <a:spcPct val="107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May influence service improvements and redesign. Is active in research and publication, consultancy and national policy development and dissemination. </a:t>
                      </a:r>
                      <a:endParaRPr lang="en-GB" sz="1100" dirty="0"/>
                    </a:p>
                  </a:txBody>
                  <a:tcPr marT="34297" marB="34297"/>
                </a:tc>
                <a:extLst>
                  <a:ext uri="{0D108BD9-81ED-4DB2-BD59-A6C34878D82A}">
                    <a16:rowId xmlns:a16="http://schemas.microsoft.com/office/drawing/2014/main" val="10005"/>
                  </a:ext>
                </a:extLst>
              </a:tr>
            </a:tbl>
          </a:graphicData>
        </a:graphic>
      </p:graphicFrame>
      <p:sp>
        <p:nvSpPr>
          <p:cNvPr id="5" name="Arrow: Curved Left 4">
            <a:extLst>
              <a:ext uri="{FF2B5EF4-FFF2-40B4-BE49-F238E27FC236}">
                <a16:creationId xmlns:a16="http://schemas.microsoft.com/office/drawing/2014/main" id="{1EAEB6F0-D6B7-477E-8B3F-0A325F5585FD}"/>
              </a:ext>
            </a:extLst>
          </p:cNvPr>
          <p:cNvSpPr/>
          <p:nvPr/>
        </p:nvSpPr>
        <p:spPr>
          <a:xfrm>
            <a:off x="6384032" y="1493405"/>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Arrow: Curved Left 5">
            <a:extLst>
              <a:ext uri="{FF2B5EF4-FFF2-40B4-BE49-F238E27FC236}">
                <a16:creationId xmlns:a16="http://schemas.microsoft.com/office/drawing/2014/main" id="{77F80200-CB5D-4865-8D9E-CDD11467188B}"/>
              </a:ext>
            </a:extLst>
          </p:cNvPr>
          <p:cNvSpPr/>
          <p:nvPr/>
        </p:nvSpPr>
        <p:spPr>
          <a:xfrm>
            <a:off x="6272155" y="5256356"/>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Arrow: Curved Left 6">
            <a:extLst>
              <a:ext uri="{FF2B5EF4-FFF2-40B4-BE49-F238E27FC236}">
                <a16:creationId xmlns:a16="http://schemas.microsoft.com/office/drawing/2014/main" id="{E7E5E88C-E98A-4C68-8927-DFBCA5EB42D0}"/>
              </a:ext>
            </a:extLst>
          </p:cNvPr>
          <p:cNvSpPr/>
          <p:nvPr/>
        </p:nvSpPr>
        <p:spPr>
          <a:xfrm>
            <a:off x="6391986" y="3298563"/>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 name="Arrow: Curved Left 7">
            <a:extLst>
              <a:ext uri="{FF2B5EF4-FFF2-40B4-BE49-F238E27FC236}">
                <a16:creationId xmlns:a16="http://schemas.microsoft.com/office/drawing/2014/main" id="{D2BDC7D8-D466-42F6-9987-5EB8F50751E5}"/>
              </a:ext>
            </a:extLst>
          </p:cNvPr>
          <p:cNvSpPr/>
          <p:nvPr/>
        </p:nvSpPr>
        <p:spPr>
          <a:xfrm>
            <a:off x="6384032" y="548680"/>
            <a:ext cx="323280" cy="792090"/>
          </a:xfrm>
          <a:prstGeom prst="curved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aphicFrame>
        <p:nvGraphicFramePr>
          <p:cNvPr id="9" name="Content Placeholder 3">
            <a:extLst>
              <a:ext uri="{FF2B5EF4-FFF2-40B4-BE49-F238E27FC236}">
                <a16:creationId xmlns:a16="http://schemas.microsoft.com/office/drawing/2014/main" id="{C2BD6F36-ECF1-4C8B-A653-5C67E1D5E855}"/>
              </a:ext>
            </a:extLst>
          </p:cNvPr>
          <p:cNvGraphicFramePr>
            <a:graphicFrameLocks/>
          </p:cNvGraphicFramePr>
          <p:nvPr>
            <p:extLst/>
          </p:nvPr>
        </p:nvGraphicFramePr>
        <p:xfrm>
          <a:off x="6723220" y="31322"/>
          <a:ext cx="3765268" cy="6805841"/>
        </p:xfrm>
        <a:graphic>
          <a:graphicData uri="http://schemas.openxmlformats.org/drawingml/2006/table">
            <a:tbl>
              <a:tblPr firstRow="1" bandRow="1">
                <a:tableStyleId>{5940675A-B579-460E-94D1-54222C63F5DA}</a:tableStyleId>
              </a:tblPr>
              <a:tblGrid>
                <a:gridCol w="322603">
                  <a:extLst>
                    <a:ext uri="{9D8B030D-6E8A-4147-A177-3AD203B41FA5}">
                      <a16:colId xmlns:a16="http://schemas.microsoft.com/office/drawing/2014/main" val="20000"/>
                    </a:ext>
                  </a:extLst>
                </a:gridCol>
                <a:gridCol w="3442665">
                  <a:extLst>
                    <a:ext uri="{9D8B030D-6E8A-4147-A177-3AD203B41FA5}">
                      <a16:colId xmlns:a16="http://schemas.microsoft.com/office/drawing/2014/main" val="20001"/>
                    </a:ext>
                  </a:extLst>
                </a:gridCol>
              </a:tblGrid>
              <a:tr h="414089">
                <a:tc>
                  <a:txBody>
                    <a:bodyPr/>
                    <a:lstStyle/>
                    <a:p>
                      <a:endParaRPr lang="en-GB" sz="2000" dirty="0">
                        <a:solidFill>
                          <a:schemeClr val="bg1"/>
                        </a:solidFill>
                      </a:endParaRPr>
                    </a:p>
                  </a:txBody>
                  <a:tcPr marT="34297" marB="34297">
                    <a:solidFill>
                      <a:schemeClr val="tx2">
                        <a:lumMod val="50000"/>
                      </a:schemeClr>
                    </a:solidFill>
                  </a:tcPr>
                </a:tc>
                <a:tc>
                  <a:txBody>
                    <a:bodyPr/>
                    <a:lstStyle/>
                    <a:p>
                      <a:r>
                        <a:rPr lang="en-GB" sz="2000" dirty="0">
                          <a:solidFill>
                            <a:schemeClr val="bg1"/>
                          </a:solidFill>
                        </a:rPr>
                        <a:t>Progression </a:t>
                      </a:r>
                    </a:p>
                  </a:txBody>
                  <a:tcPr marT="34297" marB="34297">
                    <a:solidFill>
                      <a:schemeClr val="tx2">
                        <a:lumMod val="50000"/>
                      </a:schemeClr>
                    </a:solidFill>
                  </a:tcPr>
                </a:tc>
                <a:extLst>
                  <a:ext uri="{0D108BD9-81ED-4DB2-BD59-A6C34878D82A}">
                    <a16:rowId xmlns:a16="http://schemas.microsoft.com/office/drawing/2014/main" val="10000"/>
                  </a:ext>
                </a:extLst>
              </a:tr>
              <a:tr h="436221">
                <a:tc>
                  <a:txBody>
                    <a:bodyPr/>
                    <a:lstStyle/>
                    <a:p>
                      <a:pPr algn="ctr"/>
                      <a:r>
                        <a:rPr lang="en-GB" sz="2000" dirty="0">
                          <a:solidFill>
                            <a:schemeClr val="bg1"/>
                          </a:solidFill>
                        </a:rPr>
                        <a:t>4</a:t>
                      </a:r>
                    </a:p>
                  </a:txBody>
                  <a:tcPr marT="34297" marB="34297">
                    <a:solidFill>
                      <a:schemeClr val="tx2">
                        <a:lumMod val="75000"/>
                      </a:schemeClr>
                    </a:solidFill>
                  </a:tcPr>
                </a:tc>
                <a:tc>
                  <a:txBody>
                    <a:bodyPr/>
                    <a:lstStyle/>
                    <a:p>
                      <a:pPr>
                        <a:lnSpc>
                          <a:spcPct val="107000"/>
                        </a:lnSpc>
                        <a:spcAft>
                          <a:spcPts val="0"/>
                        </a:spcAft>
                      </a:pPr>
                      <a:r>
                        <a:rPr lang="en-GB" sz="1200" dirty="0">
                          <a:effectLst/>
                        </a:rPr>
                        <a:t>CASE level 6 award</a:t>
                      </a:r>
                    </a:p>
                    <a:p>
                      <a:pPr>
                        <a:lnSpc>
                          <a:spcPct val="107000"/>
                        </a:lnSpc>
                        <a:spcAft>
                          <a:spcPts val="0"/>
                        </a:spcAft>
                      </a:pPr>
                      <a:r>
                        <a:rPr lang="en-GB" sz="1200" dirty="0" err="1">
                          <a:effectLst/>
                        </a:rPr>
                        <a:t>Pg</a:t>
                      </a:r>
                      <a:r>
                        <a:rPr lang="en-GB" sz="1200" dirty="0">
                          <a:effectLst/>
                        </a:rPr>
                        <a:t> course (if already has BSc)</a:t>
                      </a:r>
                    </a:p>
                  </a:txBody>
                  <a:tcPr marT="34297" marB="34297"/>
                </a:tc>
                <a:extLst>
                  <a:ext uri="{0D108BD9-81ED-4DB2-BD59-A6C34878D82A}">
                    <a16:rowId xmlns:a16="http://schemas.microsoft.com/office/drawing/2014/main" val="10001"/>
                  </a:ext>
                </a:extLst>
              </a:tr>
              <a:tr h="774502">
                <a:tc>
                  <a:txBody>
                    <a:bodyPr/>
                    <a:lstStyle/>
                    <a:p>
                      <a:pPr algn="ctr"/>
                      <a:r>
                        <a:rPr lang="en-GB" sz="2000" dirty="0">
                          <a:solidFill>
                            <a:schemeClr val="bg1"/>
                          </a:solidFill>
                        </a:rPr>
                        <a:t>5</a:t>
                      </a:r>
                    </a:p>
                  </a:txBody>
                  <a:tcPr marT="34297" marB="34297">
                    <a:solidFill>
                      <a:schemeClr val="tx2">
                        <a:lumMod val="75000"/>
                      </a:schemeClr>
                    </a:solidFill>
                  </a:tcPr>
                </a:tc>
                <a:tc>
                  <a:txBody>
                    <a:bodyPr/>
                    <a:lstStyle/>
                    <a:p>
                      <a:r>
                        <a:rPr lang="en-GB" sz="1200" dirty="0">
                          <a:solidFill>
                            <a:schemeClr val="tx2">
                              <a:lumMod val="50000"/>
                            </a:schemeClr>
                          </a:solidFill>
                        </a:rPr>
                        <a:t>Structured preceptorship</a:t>
                      </a:r>
                    </a:p>
                    <a:p>
                      <a:r>
                        <a:rPr lang="en-GB" sz="1200" dirty="0">
                          <a:solidFill>
                            <a:schemeClr val="tx2">
                              <a:lumMod val="50000"/>
                            </a:schemeClr>
                          </a:solidFill>
                        </a:rPr>
                        <a:t>Capability development – formal programme to support development to autonomous practice</a:t>
                      </a:r>
                    </a:p>
                    <a:p>
                      <a:r>
                        <a:rPr lang="en-GB" sz="1200" dirty="0">
                          <a:solidFill>
                            <a:schemeClr val="tx2">
                              <a:lumMod val="50000"/>
                            </a:schemeClr>
                          </a:solidFill>
                        </a:rPr>
                        <a:t>L7 course to get wider skills (leadership, communication, education, critical thinking etc)</a:t>
                      </a:r>
                    </a:p>
                  </a:txBody>
                  <a:tcPr marT="34297" marB="34297"/>
                </a:tc>
                <a:extLst>
                  <a:ext uri="{0D108BD9-81ED-4DB2-BD59-A6C34878D82A}">
                    <a16:rowId xmlns:a16="http://schemas.microsoft.com/office/drawing/2014/main" val="10002"/>
                  </a:ext>
                </a:extLst>
              </a:tr>
              <a:tr h="1901865">
                <a:tc>
                  <a:txBody>
                    <a:bodyPr/>
                    <a:lstStyle/>
                    <a:p>
                      <a:pPr algn="ctr"/>
                      <a:r>
                        <a:rPr lang="en-GB" sz="2000" dirty="0">
                          <a:solidFill>
                            <a:schemeClr val="bg1"/>
                          </a:solidFill>
                        </a:rPr>
                        <a:t>6</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lang="en-GB" sz="1200" dirty="0"/>
                        <a:t>PgC or PgD e.g. </a:t>
                      </a:r>
                    </a:p>
                    <a:p>
                      <a:pPr marL="285750" lvl="0" indent="-285750">
                        <a:buFont typeface="Arial" panose="020B0604020202020204" pitchFamily="34" charset="0"/>
                        <a:buChar char="•"/>
                      </a:pPr>
                      <a:r>
                        <a:rPr lang="en-GB" sz="1200" kern="1200" dirty="0">
                          <a:solidFill>
                            <a:schemeClr val="tx1"/>
                          </a:solidFill>
                          <a:effectLst/>
                          <a:latin typeface="+mn-lt"/>
                          <a:ea typeface="+mn-ea"/>
                          <a:cs typeface="+mn-cs"/>
                        </a:rPr>
                        <a:t>a chosen clinical specialty</a:t>
                      </a:r>
                    </a:p>
                    <a:p>
                      <a:pPr marL="285750" lvl="0" indent="-285750">
                        <a:buFont typeface="Arial" panose="020B0604020202020204" pitchFamily="34" charset="0"/>
                        <a:buChar char="•"/>
                      </a:pPr>
                      <a:r>
                        <a:rPr lang="en-GB" sz="1200" kern="1200" dirty="0">
                          <a:solidFill>
                            <a:schemeClr val="tx1"/>
                          </a:solidFill>
                          <a:effectLst/>
                          <a:latin typeface="+mn-lt"/>
                          <a:ea typeface="+mn-ea"/>
                          <a:cs typeface="+mn-cs"/>
                        </a:rPr>
                        <a:t>advanced practice skills of reporting </a:t>
                      </a:r>
                    </a:p>
                    <a:p>
                      <a:pPr marL="285750" lvl="0" indent="-285750">
                        <a:buFont typeface="Arial" panose="020B0604020202020204" pitchFamily="34" charset="0"/>
                        <a:buChar char="•"/>
                      </a:pPr>
                      <a:r>
                        <a:rPr lang="en-GB" sz="1200" kern="1200" dirty="0">
                          <a:solidFill>
                            <a:schemeClr val="tx1"/>
                          </a:solidFill>
                          <a:effectLst/>
                          <a:latin typeface="+mn-lt"/>
                          <a:ea typeface="+mn-ea"/>
                          <a:cs typeface="+mn-cs"/>
                        </a:rPr>
                        <a:t>advanced communication</a:t>
                      </a:r>
                    </a:p>
                    <a:p>
                      <a:pPr marL="285750" indent="-285750">
                        <a:buFont typeface="Arial" panose="020B0604020202020204" pitchFamily="34" charset="0"/>
                        <a:buChar char="•"/>
                      </a:pPr>
                      <a:r>
                        <a:rPr lang="en-GB" sz="1200" kern="1200" dirty="0">
                          <a:solidFill>
                            <a:schemeClr val="tx1"/>
                          </a:solidFill>
                          <a:effectLst/>
                          <a:latin typeface="+mn-lt"/>
                          <a:ea typeface="+mn-ea"/>
                          <a:cs typeface="+mn-cs"/>
                        </a:rPr>
                        <a:t>extended pathophysiology</a:t>
                      </a:r>
                    </a:p>
                    <a:p>
                      <a:pPr marL="285750" indent="-285750">
                        <a:buFont typeface="Arial" panose="020B0604020202020204" pitchFamily="34" charset="0"/>
                        <a:buChar char="•"/>
                      </a:pPr>
                      <a:r>
                        <a:rPr lang="en-GB" sz="1200" kern="1200" dirty="0">
                          <a:solidFill>
                            <a:schemeClr val="tx1"/>
                          </a:solidFill>
                          <a:effectLst/>
                          <a:latin typeface="+mn-lt"/>
                          <a:ea typeface="+mn-ea"/>
                          <a:cs typeface="+mn-cs"/>
                        </a:rPr>
                        <a:t>Management / leadership</a:t>
                      </a:r>
                    </a:p>
                    <a:p>
                      <a:pPr marL="285750" indent="-285750">
                        <a:buFont typeface="Arial" panose="020B0604020202020204" pitchFamily="34" charset="0"/>
                        <a:buChar char="•"/>
                      </a:pPr>
                      <a:r>
                        <a:rPr lang="en-GB" sz="1200" kern="1200" dirty="0">
                          <a:solidFill>
                            <a:schemeClr val="tx1"/>
                          </a:solidFill>
                          <a:effectLst/>
                          <a:latin typeface="+mn-lt"/>
                          <a:ea typeface="+mn-ea"/>
                          <a:cs typeface="+mn-cs"/>
                        </a:rPr>
                        <a:t>ACP (if registered HCP)</a:t>
                      </a:r>
                      <a:endParaRPr lang="en-GB" sz="1200" dirty="0"/>
                    </a:p>
                  </a:txBody>
                  <a:tcPr marT="34297" marB="34297"/>
                </a:tc>
                <a:extLst>
                  <a:ext uri="{0D108BD9-81ED-4DB2-BD59-A6C34878D82A}">
                    <a16:rowId xmlns:a16="http://schemas.microsoft.com/office/drawing/2014/main" val="10003"/>
                  </a:ext>
                </a:extLst>
              </a:tr>
              <a:tr h="1308355">
                <a:tc>
                  <a:txBody>
                    <a:bodyPr/>
                    <a:lstStyle/>
                    <a:p>
                      <a:pPr algn="ctr"/>
                      <a:r>
                        <a:rPr lang="en-GB" sz="2000" dirty="0">
                          <a:solidFill>
                            <a:schemeClr val="bg1"/>
                          </a:solidFill>
                        </a:rPr>
                        <a:t>7</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lang="en-GB" sz="1200" dirty="0"/>
                        <a:t>Will hold </a:t>
                      </a:r>
                      <a:r>
                        <a:rPr lang="en-GB" sz="1200" dirty="0" err="1"/>
                        <a:t>Pg</a:t>
                      </a:r>
                      <a:r>
                        <a:rPr lang="en-GB" sz="1200" dirty="0"/>
                        <a:t> qualification. Ideally MSc</a:t>
                      </a:r>
                    </a:p>
                    <a:p>
                      <a:pPr marL="0" marR="0" lvl="0" indent="0" algn="l" defTabSz="914070" rtl="0" eaLnBrk="1" fontAlgn="auto" latinLnBrk="0" hangingPunct="1">
                        <a:lnSpc>
                          <a:spcPct val="107000"/>
                        </a:lnSpc>
                        <a:spcBef>
                          <a:spcPts val="0"/>
                        </a:spcBef>
                        <a:spcAft>
                          <a:spcPts val="0"/>
                        </a:spcAft>
                        <a:buClrTx/>
                        <a:buSzTx/>
                        <a:buFontTx/>
                        <a:buNone/>
                        <a:tabLst/>
                        <a:defRPr/>
                      </a:pPr>
                      <a:endParaRPr lang="en-GB" sz="1200" dirty="0"/>
                    </a:p>
                    <a:p>
                      <a:pPr marL="0" marR="0" lvl="0" indent="0" algn="l" defTabSz="914070" rtl="0" eaLnBrk="1" fontAlgn="auto" latinLnBrk="0" hangingPunct="1">
                        <a:lnSpc>
                          <a:spcPct val="107000"/>
                        </a:lnSpc>
                        <a:spcBef>
                          <a:spcPts val="0"/>
                        </a:spcBef>
                        <a:spcAft>
                          <a:spcPts val="0"/>
                        </a:spcAft>
                        <a:buClrTx/>
                        <a:buSzTx/>
                        <a:buFontTx/>
                        <a:buNone/>
                        <a:tabLst/>
                        <a:defRPr/>
                      </a:pPr>
                      <a:r>
                        <a:rPr lang="en-GB" sz="1200" dirty="0"/>
                        <a:t>Undertakes </a:t>
                      </a:r>
                    </a:p>
                    <a:p>
                      <a:pPr marL="171450" marR="0" lvl="0" indent="-171450" algn="l" defTabSz="9140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t>Research</a:t>
                      </a:r>
                    </a:p>
                    <a:p>
                      <a:pPr marL="171450" marR="0" lvl="0" indent="-171450" algn="l" defTabSz="9140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t>Audit</a:t>
                      </a:r>
                    </a:p>
                    <a:p>
                      <a:pPr marL="171450" marR="0" lvl="0" indent="-171450" algn="l" defTabSz="9140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t>Education (wider)</a:t>
                      </a:r>
                    </a:p>
                    <a:p>
                      <a:pPr marL="171450" marR="0" lvl="0" indent="-171450" algn="l" defTabSz="9140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t>Practitioner development scheme</a:t>
                      </a:r>
                    </a:p>
                    <a:p>
                      <a:pPr marL="171450" marR="0" lvl="0" indent="-171450" algn="l" defTabSz="9140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t>Possibly  working towards doctorate level qualification </a:t>
                      </a:r>
                    </a:p>
                  </a:txBody>
                  <a:tcPr marT="34297" marB="34297"/>
                </a:tc>
                <a:extLst>
                  <a:ext uri="{0D108BD9-81ED-4DB2-BD59-A6C34878D82A}">
                    <a16:rowId xmlns:a16="http://schemas.microsoft.com/office/drawing/2014/main" val="10004"/>
                  </a:ext>
                </a:extLst>
              </a:tr>
              <a:tr h="1052694">
                <a:tc>
                  <a:txBody>
                    <a:bodyPr/>
                    <a:lstStyle/>
                    <a:p>
                      <a:pPr algn="ctr"/>
                      <a:r>
                        <a:rPr lang="en-GB" sz="2000" dirty="0">
                          <a:solidFill>
                            <a:schemeClr val="bg1"/>
                          </a:solidFill>
                        </a:rPr>
                        <a:t>8</a:t>
                      </a:r>
                    </a:p>
                  </a:txBody>
                  <a:tcPr marT="34297" marB="34297">
                    <a:solidFill>
                      <a:schemeClr val="tx2">
                        <a:lumMod val="75000"/>
                      </a:schemeClr>
                    </a:solidFill>
                  </a:tcPr>
                </a:tc>
                <a:tc>
                  <a:txBody>
                    <a:bodyPr/>
                    <a:lstStyle/>
                    <a:p>
                      <a:pPr marL="0" marR="0" lvl="0" indent="0" algn="l" defTabSz="914070" rtl="0" eaLnBrk="1" fontAlgn="auto" latinLnBrk="0" hangingPunct="1">
                        <a:lnSpc>
                          <a:spcPct val="107000"/>
                        </a:lnSpc>
                        <a:spcBef>
                          <a:spcPts val="0"/>
                        </a:spcBef>
                        <a:spcAft>
                          <a:spcPts val="0"/>
                        </a:spcAft>
                        <a:buClrTx/>
                        <a:buSzTx/>
                        <a:buFontTx/>
                        <a:buNone/>
                        <a:tabLst/>
                        <a:defRPr/>
                      </a:pPr>
                      <a:r>
                        <a:rPr lang="en-GB" sz="1200" dirty="0"/>
                        <a:t>Clinical or management focussed education</a:t>
                      </a:r>
                    </a:p>
                    <a:p>
                      <a:pPr marL="0" marR="0" lvl="0" indent="0" algn="l" defTabSz="914070" rtl="0" eaLnBrk="1" fontAlgn="auto" latinLnBrk="0" hangingPunct="1">
                        <a:lnSpc>
                          <a:spcPct val="107000"/>
                        </a:lnSpc>
                        <a:spcBef>
                          <a:spcPts val="0"/>
                        </a:spcBef>
                        <a:spcAft>
                          <a:spcPts val="0"/>
                        </a:spcAft>
                        <a:buClrTx/>
                        <a:buSzTx/>
                        <a:buFontTx/>
                        <a:buNone/>
                        <a:tabLst/>
                        <a:defRPr/>
                      </a:pPr>
                      <a:r>
                        <a:rPr lang="en-GB" sz="1200" dirty="0"/>
                        <a:t>Holds MSc &amp; ideally working towards / hold doctoral level qualification </a:t>
                      </a:r>
                    </a:p>
                    <a:p>
                      <a:pPr marL="0" marR="0" lvl="0" indent="0" algn="l" defTabSz="914070" rtl="0" eaLnBrk="1" fontAlgn="auto" latinLnBrk="0" hangingPunct="1">
                        <a:lnSpc>
                          <a:spcPct val="107000"/>
                        </a:lnSpc>
                        <a:spcBef>
                          <a:spcPts val="0"/>
                        </a:spcBef>
                        <a:spcAft>
                          <a:spcPts val="0"/>
                        </a:spcAft>
                        <a:buClrTx/>
                        <a:buSzTx/>
                        <a:buFontTx/>
                        <a:buNone/>
                        <a:tabLst/>
                        <a:defRPr/>
                      </a:pPr>
                      <a:endParaRPr lang="en-GB" sz="1200" dirty="0"/>
                    </a:p>
                    <a:p>
                      <a:pPr marL="0" marR="0" lvl="0" indent="0" algn="l" defTabSz="914070" rtl="0" eaLnBrk="1" fontAlgn="auto" latinLnBrk="0" hangingPunct="1">
                        <a:lnSpc>
                          <a:spcPct val="107000"/>
                        </a:lnSpc>
                        <a:spcBef>
                          <a:spcPts val="0"/>
                        </a:spcBef>
                        <a:spcAft>
                          <a:spcPts val="0"/>
                        </a:spcAft>
                        <a:buClrTx/>
                        <a:buSzTx/>
                        <a:buFontTx/>
                        <a:buNone/>
                        <a:tabLst/>
                        <a:defRPr/>
                      </a:pPr>
                      <a:r>
                        <a:rPr lang="en-GB" sz="1200" dirty="0"/>
                        <a:t>Active in audit, research relevant to service development and professional needs.</a:t>
                      </a:r>
                    </a:p>
                  </a:txBody>
                  <a:tcPr marT="34297" marB="3429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53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7474172" cy="1325563"/>
          </a:xfrm>
        </p:spPr>
        <p:txBody>
          <a:bodyPr>
            <a:normAutofit/>
          </a:bodyPr>
          <a:lstStyle/>
          <a:p>
            <a:r>
              <a:rPr lang="en-GB" dirty="0"/>
              <a:t>Working groups: SIG</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pSp>
        <p:nvGrpSpPr>
          <p:cNvPr id="8" name="Group 7">
            <a:extLst>
              <a:ext uri="{FF2B5EF4-FFF2-40B4-BE49-F238E27FC236}">
                <a16:creationId xmlns:a16="http://schemas.microsoft.com/office/drawing/2014/main" id="{B7F7A362-D832-40BE-90BF-FE7BD8B77863}"/>
              </a:ext>
            </a:extLst>
          </p:cNvPr>
          <p:cNvGrpSpPr/>
          <p:nvPr/>
        </p:nvGrpSpPr>
        <p:grpSpPr>
          <a:xfrm>
            <a:off x="723067" y="2110703"/>
            <a:ext cx="2604438" cy="987774"/>
            <a:chOff x="4177952" y="955130"/>
            <a:chExt cx="2604438" cy="987774"/>
          </a:xfrm>
          <a:scene3d>
            <a:camera prst="orthographicFront"/>
            <a:lightRig rig="threePt" dir="t">
              <a:rot lat="0" lon="0" rev="7500000"/>
            </a:lightRig>
          </a:scene3d>
        </p:grpSpPr>
        <p:sp>
          <p:nvSpPr>
            <p:cNvPr id="9" name="Arrow: Right 8">
              <a:extLst>
                <a:ext uri="{FF2B5EF4-FFF2-40B4-BE49-F238E27FC236}">
                  <a16:creationId xmlns:a16="http://schemas.microsoft.com/office/drawing/2014/main" id="{1F935988-F14F-430B-A7EE-BEA47F20955E}"/>
                </a:ext>
              </a:extLst>
            </p:cNvPr>
            <p:cNvSpPr/>
            <p:nvPr/>
          </p:nvSpPr>
          <p:spPr>
            <a:xfrm>
              <a:off x="4177952" y="955130"/>
              <a:ext cx="2604438" cy="987774"/>
            </a:xfrm>
            <a:prstGeom prst="rightArrow">
              <a:avLst>
                <a:gd name="adj1" fmla="val 50000"/>
                <a:gd name="adj2" fmla="val 50000"/>
              </a:avLst>
            </a:prstGeom>
            <a:ln w="38100">
              <a:solidFill>
                <a:schemeClr val="tx2">
                  <a:lumMod val="50000"/>
                </a:schemeClr>
              </a:solidFill>
            </a:ln>
            <a:sp3d prstMaterial="plastic">
              <a:bevelT w="127000" h="25400" prst="relaxedInset"/>
            </a:sp3d>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Arrow: Right 4">
              <a:extLst>
                <a:ext uri="{FF2B5EF4-FFF2-40B4-BE49-F238E27FC236}">
                  <a16:creationId xmlns:a16="http://schemas.microsoft.com/office/drawing/2014/main" id="{EF2A3D86-D757-463A-ADBD-9FD7DFBC1266}"/>
                </a:ext>
              </a:extLst>
            </p:cNvPr>
            <p:cNvSpPr txBox="1"/>
            <p:nvPr/>
          </p:nvSpPr>
          <p:spPr>
            <a:xfrm>
              <a:off x="4177952" y="1202074"/>
              <a:ext cx="2357495" cy="49388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254000" bIns="156809" numCol="1" spcCol="1270" anchor="ctr" anchorCtr="0">
              <a:noAutofit/>
            </a:bodyPr>
            <a:lstStyle/>
            <a:p>
              <a:pPr defTabSz="844550">
                <a:lnSpc>
                  <a:spcPct val="90000"/>
                </a:lnSpc>
                <a:spcBef>
                  <a:spcPct val="0"/>
                </a:spcBef>
                <a:spcAft>
                  <a:spcPct val="35000"/>
                </a:spcAft>
              </a:pPr>
              <a:r>
                <a:rPr lang="en-GB" sz="1900" dirty="0"/>
                <a:t>Working groups</a:t>
              </a:r>
            </a:p>
          </p:txBody>
        </p:sp>
      </p:grpSp>
      <p:grpSp>
        <p:nvGrpSpPr>
          <p:cNvPr id="11" name="Group 10">
            <a:extLst>
              <a:ext uri="{FF2B5EF4-FFF2-40B4-BE49-F238E27FC236}">
                <a16:creationId xmlns:a16="http://schemas.microsoft.com/office/drawing/2014/main" id="{77BD9825-F8B4-4C68-8978-635DA1DEC0A0}"/>
              </a:ext>
            </a:extLst>
          </p:cNvPr>
          <p:cNvGrpSpPr/>
          <p:nvPr/>
        </p:nvGrpSpPr>
        <p:grpSpPr>
          <a:xfrm>
            <a:off x="723067" y="2872421"/>
            <a:ext cx="2088976" cy="1874969"/>
            <a:chOff x="4177952" y="1716847"/>
            <a:chExt cx="2088976" cy="1874969"/>
          </a:xfrm>
          <a:scene3d>
            <a:camera prst="orthographicFront"/>
            <a:lightRig rig="threePt" dir="t">
              <a:rot lat="0" lon="0" rev="7500000"/>
            </a:lightRig>
          </a:scene3d>
        </p:grpSpPr>
        <p:sp>
          <p:nvSpPr>
            <p:cNvPr id="13" name="Rectangle 12">
              <a:extLst>
                <a:ext uri="{FF2B5EF4-FFF2-40B4-BE49-F238E27FC236}">
                  <a16:creationId xmlns:a16="http://schemas.microsoft.com/office/drawing/2014/main" id="{9137D312-B676-446C-903B-8A0D0FEF3757}"/>
                </a:ext>
              </a:extLst>
            </p:cNvPr>
            <p:cNvSpPr/>
            <p:nvPr/>
          </p:nvSpPr>
          <p:spPr>
            <a:xfrm>
              <a:off x="4177952" y="1716847"/>
              <a:ext cx="2088976" cy="1874969"/>
            </a:xfrm>
            <a:prstGeom prst="rect">
              <a:avLst/>
            </a:prstGeom>
            <a:solidFill>
              <a:schemeClr val="bg1">
                <a:lumMod val="65000"/>
              </a:schemeClr>
            </a:solidFill>
            <a:sp3d extrusionH="190500" prstMaterial="dkEdge">
              <a:bevelT w="120650" h="38100" prst="relaxedInset"/>
              <a:contourClr>
                <a:schemeClr val="bg1"/>
              </a:contourClr>
            </a:sp3d>
          </p:spPr>
          <p:style>
            <a:lnRef idx="1">
              <a:schemeClr val="accent6">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06C81E1E-BD67-450B-93F0-4CEF2C2F4B42}"/>
                </a:ext>
              </a:extLst>
            </p:cNvPr>
            <p:cNvSpPr txBox="1"/>
            <p:nvPr/>
          </p:nvSpPr>
          <p:spPr>
            <a:xfrm>
              <a:off x="4177952" y="1716847"/>
              <a:ext cx="2088976" cy="18749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defTabSz="844550">
                <a:lnSpc>
                  <a:spcPct val="90000"/>
                </a:lnSpc>
                <a:spcBef>
                  <a:spcPct val="0"/>
                </a:spcBef>
                <a:spcAft>
                  <a:spcPct val="35000"/>
                </a:spcAft>
              </a:pPr>
              <a:r>
                <a:rPr lang="en-GB" sz="2500" b="1" dirty="0">
                  <a:solidFill>
                    <a:srgbClr val="FF0000"/>
                  </a:solidFill>
                </a:rPr>
                <a:t>SIG</a:t>
              </a:r>
            </a:p>
            <a:p>
              <a:pPr defTabSz="844550">
                <a:lnSpc>
                  <a:spcPct val="90000"/>
                </a:lnSpc>
                <a:spcBef>
                  <a:spcPct val="0"/>
                </a:spcBef>
                <a:spcAft>
                  <a:spcPct val="35000"/>
                </a:spcAft>
              </a:pPr>
              <a:r>
                <a:rPr lang="en-GB" sz="1900" dirty="0"/>
                <a:t>STG</a:t>
              </a:r>
            </a:p>
            <a:p>
              <a:pPr defTabSz="844550">
                <a:lnSpc>
                  <a:spcPct val="90000"/>
                </a:lnSpc>
                <a:spcBef>
                  <a:spcPct val="0"/>
                </a:spcBef>
                <a:spcAft>
                  <a:spcPct val="35000"/>
                </a:spcAft>
              </a:pPr>
              <a:r>
                <a:rPr lang="en-GB" sz="1900" dirty="0"/>
                <a:t>Regulation</a:t>
              </a:r>
            </a:p>
            <a:p>
              <a:pPr defTabSz="844550">
                <a:lnSpc>
                  <a:spcPct val="90000"/>
                </a:lnSpc>
                <a:spcBef>
                  <a:spcPct val="0"/>
                </a:spcBef>
                <a:spcAft>
                  <a:spcPct val="35000"/>
                </a:spcAft>
              </a:pPr>
              <a:endParaRPr lang="en-GB" sz="1900" dirty="0"/>
            </a:p>
            <a:p>
              <a:pPr defTabSz="844550">
                <a:lnSpc>
                  <a:spcPct val="90000"/>
                </a:lnSpc>
                <a:spcBef>
                  <a:spcPct val="0"/>
                </a:spcBef>
                <a:spcAft>
                  <a:spcPct val="35000"/>
                </a:spcAft>
              </a:pPr>
              <a:r>
                <a:rPr lang="en-GB" sz="1900" dirty="0"/>
                <a:t>NOS</a:t>
              </a:r>
            </a:p>
          </p:txBody>
        </p:sp>
      </p:grpSp>
      <p:sp>
        <p:nvSpPr>
          <p:cNvPr id="16" name="Content Placeholder 2">
            <a:extLst>
              <a:ext uri="{FF2B5EF4-FFF2-40B4-BE49-F238E27FC236}">
                <a16:creationId xmlns:a16="http://schemas.microsoft.com/office/drawing/2014/main" id="{7EAEAD47-89E9-4660-988F-645A95D284BD}"/>
              </a:ext>
            </a:extLst>
          </p:cNvPr>
          <p:cNvSpPr txBox="1">
            <a:spLocks/>
          </p:cNvSpPr>
          <p:nvPr/>
        </p:nvSpPr>
        <p:spPr bwMode="auto">
          <a:xfrm>
            <a:off x="3772975" y="2186401"/>
            <a:ext cx="5410944" cy="4176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fontScale="62500" lnSpcReduction="20000"/>
          </a:bodyPr>
          <a:lstStyle>
            <a:lvl1pPr marL="179386" indent="-179386" algn="l" rtl="0" eaLnBrk="1" fontAlgn="base" hangingPunct="1">
              <a:spcBef>
                <a:spcPct val="0"/>
              </a:spcBef>
              <a:spcAft>
                <a:spcPct val="0"/>
              </a:spcAft>
              <a:buClr>
                <a:srgbClr val="C9122B"/>
              </a:buClr>
              <a:buSzPct val="90000"/>
              <a:buFont typeface="Wingdings" panose="05000000000000000000" pitchFamily="2" charset="2"/>
              <a:buChar char="§"/>
              <a:defRPr sz="2400">
                <a:solidFill>
                  <a:schemeClr val="tx1"/>
                </a:solidFill>
                <a:latin typeface="+mn-lt"/>
                <a:ea typeface="ＭＳ Ｐゴシック" pitchFamily="-65" charset="-128"/>
                <a:cs typeface="ＭＳ Ｐゴシック" pitchFamily="-65" charset="-128"/>
              </a:defRPr>
            </a:lvl1pPr>
            <a:lvl2pPr marL="347659" indent="-166686" algn="l" rtl="0" eaLnBrk="1" fontAlgn="base" hangingPunct="1">
              <a:spcBef>
                <a:spcPct val="0"/>
              </a:spcBef>
              <a:spcAft>
                <a:spcPct val="0"/>
              </a:spcAft>
              <a:buClr>
                <a:srgbClr val="C9122B"/>
              </a:buClr>
              <a:buFont typeface="Wingdings" panose="05000000000000000000" pitchFamily="2" charset="2"/>
              <a:buChar char="§"/>
              <a:defRPr sz="2200">
                <a:solidFill>
                  <a:schemeClr val="tx1"/>
                </a:solidFill>
                <a:latin typeface="+mn-lt"/>
                <a:ea typeface="ＭＳ Ｐゴシック" pitchFamily="-110" charset="-128"/>
              </a:defRPr>
            </a:lvl2pPr>
            <a:lvl3pPr marL="538158" indent="-188911" algn="l" rtl="0" eaLnBrk="1" fontAlgn="base" hangingPunct="1">
              <a:spcBef>
                <a:spcPct val="0"/>
              </a:spcBef>
              <a:spcAft>
                <a:spcPct val="0"/>
              </a:spcAft>
              <a:buClr>
                <a:srgbClr val="C9122B"/>
              </a:buClr>
              <a:buSzPct val="108000"/>
              <a:buFont typeface="Wingdings" panose="05000000000000000000" pitchFamily="2" charset="2"/>
              <a:buChar char="§"/>
              <a:defRPr sz="2000">
                <a:solidFill>
                  <a:schemeClr val="tx1"/>
                </a:solidFill>
                <a:latin typeface="+mn-lt"/>
                <a:ea typeface="ＭＳ Ｐゴシック" pitchFamily="-110" charset="-128"/>
              </a:defRPr>
            </a:lvl3pPr>
            <a:lvl4pPr marL="712781" indent="-173037" algn="l" rtl="0" eaLnBrk="1" fontAlgn="base" hangingPunct="1">
              <a:spcBef>
                <a:spcPct val="0"/>
              </a:spcBef>
              <a:spcAft>
                <a:spcPct val="0"/>
              </a:spcAft>
              <a:buClr>
                <a:srgbClr val="C9122B"/>
              </a:buClr>
              <a:buSzPct val="115000"/>
              <a:buFont typeface="Wingdings" panose="05000000000000000000" pitchFamily="2" charset="2"/>
              <a:buChar char="§"/>
              <a:defRPr sz="1800">
                <a:solidFill>
                  <a:schemeClr val="tx1"/>
                </a:solidFill>
                <a:latin typeface="+mn-lt"/>
                <a:ea typeface="ＭＳ Ｐゴシック" pitchFamily="-110" charset="-128"/>
              </a:defRPr>
            </a:lvl4pPr>
            <a:lvl5pPr marL="899991" indent="-183598" algn="l" rtl="0" eaLnBrk="1" fontAlgn="base" hangingPunct="1">
              <a:spcBef>
                <a:spcPct val="0"/>
              </a:spcBef>
              <a:spcAft>
                <a:spcPct val="0"/>
              </a:spcAft>
              <a:buClr>
                <a:srgbClr val="C9122B"/>
              </a:buClr>
              <a:buSzPct val="110000"/>
              <a:buFont typeface="Wingdings" panose="05000000000000000000" pitchFamily="2" charset="2"/>
              <a:buChar char="§"/>
              <a:defRPr sz="1800">
                <a:solidFill>
                  <a:schemeClr val="tx1"/>
                </a:solidFill>
                <a:latin typeface="+mn-lt"/>
                <a:ea typeface="ＭＳ Ｐゴシック" pitchFamily="-110" charset="-128"/>
              </a:defRPr>
            </a:lvl5pPr>
            <a:lvl6pPr marL="1355711"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07"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02"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298"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9pPr>
          </a:lstStyle>
          <a:p>
            <a:pPr marL="514350" indent="-514350" defTabSz="914070" fontAlgn="auto">
              <a:spcAft>
                <a:spcPts val="0"/>
              </a:spcAft>
              <a:buFont typeface="Arial" pitchFamily="34" charset="0"/>
              <a:buAutoNum type="alphaLcPeriod"/>
              <a:defRPr/>
            </a:pPr>
            <a:r>
              <a:rPr lang="en-GB" sz="3800" b="1" kern="0" dirty="0"/>
              <a:t>Preceptorship</a:t>
            </a:r>
            <a:r>
              <a:rPr lang="en-GB" sz="3800" kern="0" dirty="0"/>
              <a:t>  </a:t>
            </a:r>
          </a:p>
          <a:p>
            <a:pPr marL="0" indent="0" defTabSz="914070" fontAlgn="auto">
              <a:spcAft>
                <a:spcPts val="0"/>
              </a:spcAft>
              <a:buNone/>
              <a:defRPr/>
            </a:pPr>
            <a:endParaRPr lang="en-GB" sz="3800" kern="0" dirty="0"/>
          </a:p>
          <a:p>
            <a:pPr marL="514350" indent="-514350" defTabSz="914070" fontAlgn="auto">
              <a:spcAft>
                <a:spcPts val="0"/>
              </a:spcAft>
              <a:buFont typeface="Arial" pitchFamily="34" charset="0"/>
              <a:buAutoNum type="alphaLcPeriod" startAt="2"/>
              <a:defRPr/>
            </a:pPr>
            <a:r>
              <a:rPr lang="en-GB" sz="3800" b="1" kern="0" dirty="0"/>
              <a:t>Capability Development Period</a:t>
            </a:r>
            <a:endParaRPr lang="en-GB" sz="3800" kern="0" dirty="0"/>
          </a:p>
          <a:p>
            <a:pPr marL="0" indent="0" defTabSz="914070" fontAlgn="auto">
              <a:spcAft>
                <a:spcPts val="0"/>
              </a:spcAft>
              <a:buNone/>
              <a:defRPr/>
            </a:pPr>
            <a:endParaRPr lang="en-GB" sz="3800" b="1" kern="0" dirty="0"/>
          </a:p>
          <a:p>
            <a:pPr marL="514350" indent="-514350" defTabSz="914070" fontAlgn="auto">
              <a:spcAft>
                <a:spcPts val="0"/>
              </a:spcAft>
              <a:buFont typeface="Arial" pitchFamily="34" charset="0"/>
              <a:buAutoNum type="alphaLcPeriod" startAt="3"/>
              <a:defRPr/>
            </a:pPr>
            <a:r>
              <a:rPr lang="en-GB" sz="3800" b="1" kern="0" dirty="0"/>
              <a:t>Existing Sonographers </a:t>
            </a:r>
            <a:r>
              <a:rPr lang="en-GB" sz="3800" kern="0" dirty="0"/>
              <a:t>– the impact </a:t>
            </a:r>
          </a:p>
          <a:p>
            <a:pPr marL="542925" indent="-185738" defTabSz="914070" fontAlgn="auto">
              <a:spcAft>
                <a:spcPts val="0"/>
              </a:spcAft>
              <a:buNone/>
              <a:defRPr/>
            </a:pPr>
            <a:r>
              <a:rPr lang="en-GB" sz="3800" kern="0" dirty="0"/>
              <a:t>   of new career sonographers on the     existing workforce will need to be considered and carefully taken into account</a:t>
            </a:r>
          </a:p>
          <a:p>
            <a:pPr marL="0" indent="0" defTabSz="914070" fontAlgn="auto">
              <a:spcAft>
                <a:spcPts val="0"/>
              </a:spcAft>
              <a:buNone/>
              <a:defRPr/>
            </a:pPr>
            <a:endParaRPr lang="en-GB" altLang="en-US" sz="3800" dirty="0"/>
          </a:p>
          <a:p>
            <a:pPr marL="0" indent="0" defTabSz="914070" fontAlgn="auto">
              <a:spcAft>
                <a:spcPts val="0"/>
              </a:spcAft>
              <a:buNone/>
              <a:defRPr/>
            </a:pPr>
            <a:r>
              <a:rPr lang="en-GB" altLang="en-US" sz="3800" dirty="0"/>
              <a:t>      Advanced Clinical Practice </a:t>
            </a:r>
            <a:r>
              <a:rPr lang="en-GB" sz="3800" kern="0" dirty="0"/>
              <a:t>Framework.</a:t>
            </a:r>
          </a:p>
        </p:txBody>
      </p:sp>
    </p:spTree>
    <p:extLst>
      <p:ext uri="{BB962C8B-B14F-4D97-AF65-F5344CB8AC3E}">
        <p14:creationId xmlns:p14="http://schemas.microsoft.com/office/powerpoint/2010/main" val="315182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7474172" cy="1325563"/>
          </a:xfrm>
        </p:spPr>
        <p:txBody>
          <a:bodyPr>
            <a:normAutofit/>
          </a:bodyPr>
          <a:lstStyle/>
          <a:p>
            <a:r>
              <a:rPr lang="en-GB" dirty="0"/>
              <a:t>Working groups: STG</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pSp>
        <p:nvGrpSpPr>
          <p:cNvPr id="8" name="Group 7">
            <a:extLst>
              <a:ext uri="{FF2B5EF4-FFF2-40B4-BE49-F238E27FC236}">
                <a16:creationId xmlns:a16="http://schemas.microsoft.com/office/drawing/2014/main" id="{0D8C7AF6-D690-46CF-BC59-88823776B4A1}"/>
              </a:ext>
            </a:extLst>
          </p:cNvPr>
          <p:cNvGrpSpPr/>
          <p:nvPr/>
        </p:nvGrpSpPr>
        <p:grpSpPr>
          <a:xfrm>
            <a:off x="719210" y="2268187"/>
            <a:ext cx="2604438" cy="987774"/>
            <a:chOff x="4177952" y="955130"/>
            <a:chExt cx="2604438" cy="987774"/>
          </a:xfrm>
          <a:scene3d>
            <a:camera prst="orthographicFront"/>
            <a:lightRig rig="threePt" dir="t">
              <a:rot lat="0" lon="0" rev="7500000"/>
            </a:lightRig>
          </a:scene3d>
        </p:grpSpPr>
        <p:sp>
          <p:nvSpPr>
            <p:cNvPr id="9" name="Arrow: Right 8">
              <a:extLst>
                <a:ext uri="{FF2B5EF4-FFF2-40B4-BE49-F238E27FC236}">
                  <a16:creationId xmlns:a16="http://schemas.microsoft.com/office/drawing/2014/main" id="{82F7EFCC-3993-4FAC-84D1-231F51C44871}"/>
                </a:ext>
              </a:extLst>
            </p:cNvPr>
            <p:cNvSpPr/>
            <p:nvPr/>
          </p:nvSpPr>
          <p:spPr>
            <a:xfrm>
              <a:off x="4177952" y="955130"/>
              <a:ext cx="2604438" cy="987774"/>
            </a:xfrm>
            <a:prstGeom prst="rightArrow">
              <a:avLst>
                <a:gd name="adj1" fmla="val 50000"/>
                <a:gd name="adj2" fmla="val 50000"/>
              </a:avLst>
            </a:prstGeom>
            <a:ln w="38100">
              <a:solidFill>
                <a:schemeClr val="tx2">
                  <a:lumMod val="50000"/>
                </a:schemeClr>
              </a:solidFill>
            </a:ln>
            <a:sp3d prstMaterial="plastic">
              <a:bevelT w="127000" h="25400" prst="relaxedInset"/>
            </a:sp3d>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Arrow: Right 4">
              <a:extLst>
                <a:ext uri="{FF2B5EF4-FFF2-40B4-BE49-F238E27FC236}">
                  <a16:creationId xmlns:a16="http://schemas.microsoft.com/office/drawing/2014/main" id="{C2C482EB-14A0-4D6C-BE3E-90D626B78E7C}"/>
                </a:ext>
              </a:extLst>
            </p:cNvPr>
            <p:cNvSpPr txBox="1"/>
            <p:nvPr/>
          </p:nvSpPr>
          <p:spPr>
            <a:xfrm>
              <a:off x="4177952" y="1202074"/>
              <a:ext cx="2357495" cy="49388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254000" bIns="156809" numCol="1" spcCol="1270" anchor="ctr" anchorCtr="0">
              <a:noAutofit/>
            </a:bodyPr>
            <a:lstStyle/>
            <a:p>
              <a:pPr defTabSz="844550">
                <a:lnSpc>
                  <a:spcPct val="90000"/>
                </a:lnSpc>
                <a:spcBef>
                  <a:spcPct val="0"/>
                </a:spcBef>
                <a:spcAft>
                  <a:spcPct val="35000"/>
                </a:spcAft>
              </a:pPr>
              <a:r>
                <a:rPr lang="en-GB" sz="1900" dirty="0"/>
                <a:t>Working groups</a:t>
              </a:r>
            </a:p>
          </p:txBody>
        </p:sp>
      </p:grpSp>
      <p:grpSp>
        <p:nvGrpSpPr>
          <p:cNvPr id="11" name="Group 10">
            <a:extLst>
              <a:ext uri="{FF2B5EF4-FFF2-40B4-BE49-F238E27FC236}">
                <a16:creationId xmlns:a16="http://schemas.microsoft.com/office/drawing/2014/main" id="{EDC63722-DCBA-42A1-A881-93860D801FC5}"/>
              </a:ext>
            </a:extLst>
          </p:cNvPr>
          <p:cNvGrpSpPr/>
          <p:nvPr/>
        </p:nvGrpSpPr>
        <p:grpSpPr>
          <a:xfrm>
            <a:off x="719210" y="3029905"/>
            <a:ext cx="2088976" cy="1874969"/>
            <a:chOff x="4177952" y="1716847"/>
            <a:chExt cx="2088976" cy="1874969"/>
          </a:xfrm>
          <a:scene3d>
            <a:camera prst="orthographicFront"/>
            <a:lightRig rig="threePt" dir="t">
              <a:rot lat="0" lon="0" rev="7500000"/>
            </a:lightRig>
          </a:scene3d>
        </p:grpSpPr>
        <p:sp>
          <p:nvSpPr>
            <p:cNvPr id="13" name="Rectangle 12">
              <a:extLst>
                <a:ext uri="{FF2B5EF4-FFF2-40B4-BE49-F238E27FC236}">
                  <a16:creationId xmlns:a16="http://schemas.microsoft.com/office/drawing/2014/main" id="{AFB5B242-BD30-4C88-97D8-78F95A558645}"/>
                </a:ext>
              </a:extLst>
            </p:cNvPr>
            <p:cNvSpPr/>
            <p:nvPr/>
          </p:nvSpPr>
          <p:spPr>
            <a:xfrm>
              <a:off x="4177952" y="1716847"/>
              <a:ext cx="2088976" cy="1874969"/>
            </a:xfrm>
            <a:prstGeom prst="rect">
              <a:avLst/>
            </a:prstGeom>
            <a:solidFill>
              <a:schemeClr val="bg1">
                <a:lumMod val="65000"/>
              </a:schemeClr>
            </a:solidFill>
            <a:sp3d extrusionH="190500" prstMaterial="dkEdge">
              <a:bevelT w="120650" h="38100" prst="relaxedInset"/>
              <a:contourClr>
                <a:schemeClr val="bg1"/>
              </a:contourClr>
            </a:sp3d>
          </p:spPr>
          <p:style>
            <a:lnRef idx="1">
              <a:schemeClr val="accent6">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0A4A6F74-BF42-412C-A6B4-15D9956E640B}"/>
                </a:ext>
              </a:extLst>
            </p:cNvPr>
            <p:cNvSpPr txBox="1"/>
            <p:nvPr/>
          </p:nvSpPr>
          <p:spPr>
            <a:xfrm>
              <a:off x="4177952" y="1716847"/>
              <a:ext cx="2088976" cy="18749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defTabSz="844550">
                <a:lnSpc>
                  <a:spcPct val="90000"/>
                </a:lnSpc>
                <a:spcBef>
                  <a:spcPct val="0"/>
                </a:spcBef>
                <a:spcAft>
                  <a:spcPct val="35000"/>
                </a:spcAft>
              </a:pPr>
              <a:r>
                <a:rPr lang="en-GB" sz="1900" dirty="0"/>
                <a:t>SIG</a:t>
              </a:r>
            </a:p>
            <a:p>
              <a:pPr defTabSz="844550">
                <a:lnSpc>
                  <a:spcPct val="90000"/>
                </a:lnSpc>
                <a:spcBef>
                  <a:spcPct val="0"/>
                </a:spcBef>
                <a:spcAft>
                  <a:spcPct val="35000"/>
                </a:spcAft>
              </a:pPr>
              <a:r>
                <a:rPr lang="en-GB" sz="2500" b="1" dirty="0">
                  <a:solidFill>
                    <a:srgbClr val="FF0000"/>
                  </a:solidFill>
                </a:rPr>
                <a:t>STG</a:t>
              </a:r>
            </a:p>
            <a:p>
              <a:pPr defTabSz="844550">
                <a:lnSpc>
                  <a:spcPct val="90000"/>
                </a:lnSpc>
                <a:spcBef>
                  <a:spcPct val="0"/>
                </a:spcBef>
                <a:spcAft>
                  <a:spcPct val="35000"/>
                </a:spcAft>
              </a:pPr>
              <a:r>
                <a:rPr lang="en-GB" sz="1900" dirty="0"/>
                <a:t>Regulation</a:t>
              </a:r>
            </a:p>
            <a:p>
              <a:pPr defTabSz="844550">
                <a:lnSpc>
                  <a:spcPct val="90000"/>
                </a:lnSpc>
                <a:spcBef>
                  <a:spcPct val="0"/>
                </a:spcBef>
                <a:spcAft>
                  <a:spcPct val="35000"/>
                </a:spcAft>
              </a:pPr>
              <a:endParaRPr lang="en-GB" sz="1900" dirty="0"/>
            </a:p>
            <a:p>
              <a:pPr defTabSz="844550">
                <a:lnSpc>
                  <a:spcPct val="90000"/>
                </a:lnSpc>
                <a:spcBef>
                  <a:spcPct val="0"/>
                </a:spcBef>
                <a:spcAft>
                  <a:spcPct val="35000"/>
                </a:spcAft>
              </a:pPr>
              <a:r>
                <a:rPr lang="en-GB" sz="1900" dirty="0"/>
                <a:t>NOS</a:t>
              </a:r>
            </a:p>
          </p:txBody>
        </p:sp>
      </p:grpSp>
      <p:sp>
        <p:nvSpPr>
          <p:cNvPr id="16" name="Content Placeholder 2">
            <a:extLst>
              <a:ext uri="{FF2B5EF4-FFF2-40B4-BE49-F238E27FC236}">
                <a16:creationId xmlns:a16="http://schemas.microsoft.com/office/drawing/2014/main" id="{C34A1BD6-DAEC-4D39-9281-071292BBD801}"/>
              </a:ext>
            </a:extLst>
          </p:cNvPr>
          <p:cNvSpPr txBox="1">
            <a:spLocks/>
          </p:cNvSpPr>
          <p:nvPr/>
        </p:nvSpPr>
        <p:spPr>
          <a:xfrm>
            <a:off x="3493924" y="2515131"/>
            <a:ext cx="8424862" cy="396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Ways to increase clinical capacity for </a:t>
            </a:r>
          </a:p>
          <a:p>
            <a:pPr marL="0" indent="0">
              <a:buFont typeface="Arial" panose="020B0604020202020204" pitchFamily="34" charset="0"/>
              <a:buNone/>
            </a:pPr>
            <a:r>
              <a:rPr lang="en-GB"/>
              <a:t>ultrasound training</a:t>
            </a:r>
            <a:endParaRPr lang="en-GB" dirty="0"/>
          </a:p>
        </p:txBody>
      </p:sp>
    </p:spTree>
    <p:extLst>
      <p:ext uri="{BB962C8B-B14F-4D97-AF65-F5344CB8AC3E}">
        <p14:creationId xmlns:p14="http://schemas.microsoft.com/office/powerpoint/2010/main" val="311109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7474172" cy="1325563"/>
          </a:xfrm>
        </p:spPr>
        <p:txBody>
          <a:bodyPr>
            <a:normAutofit/>
          </a:bodyPr>
          <a:lstStyle/>
          <a:p>
            <a:r>
              <a:rPr lang="en-GB" dirty="0"/>
              <a:t>Working groups: Regulation</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pSp>
        <p:nvGrpSpPr>
          <p:cNvPr id="8" name="Group 7">
            <a:extLst>
              <a:ext uri="{FF2B5EF4-FFF2-40B4-BE49-F238E27FC236}">
                <a16:creationId xmlns:a16="http://schemas.microsoft.com/office/drawing/2014/main" id="{0D8C7AF6-D690-46CF-BC59-88823776B4A1}"/>
              </a:ext>
            </a:extLst>
          </p:cNvPr>
          <p:cNvGrpSpPr/>
          <p:nvPr/>
        </p:nvGrpSpPr>
        <p:grpSpPr>
          <a:xfrm>
            <a:off x="719210" y="2268187"/>
            <a:ext cx="2604438" cy="987774"/>
            <a:chOff x="4177952" y="955130"/>
            <a:chExt cx="2604438" cy="987774"/>
          </a:xfrm>
          <a:scene3d>
            <a:camera prst="orthographicFront"/>
            <a:lightRig rig="threePt" dir="t">
              <a:rot lat="0" lon="0" rev="7500000"/>
            </a:lightRig>
          </a:scene3d>
        </p:grpSpPr>
        <p:sp>
          <p:nvSpPr>
            <p:cNvPr id="9" name="Arrow: Right 8">
              <a:extLst>
                <a:ext uri="{FF2B5EF4-FFF2-40B4-BE49-F238E27FC236}">
                  <a16:creationId xmlns:a16="http://schemas.microsoft.com/office/drawing/2014/main" id="{82F7EFCC-3993-4FAC-84D1-231F51C44871}"/>
                </a:ext>
              </a:extLst>
            </p:cNvPr>
            <p:cNvSpPr/>
            <p:nvPr/>
          </p:nvSpPr>
          <p:spPr>
            <a:xfrm>
              <a:off x="4177952" y="955130"/>
              <a:ext cx="2604438" cy="987774"/>
            </a:xfrm>
            <a:prstGeom prst="rightArrow">
              <a:avLst>
                <a:gd name="adj1" fmla="val 50000"/>
                <a:gd name="adj2" fmla="val 50000"/>
              </a:avLst>
            </a:prstGeom>
            <a:ln w="38100">
              <a:solidFill>
                <a:schemeClr val="tx2">
                  <a:lumMod val="50000"/>
                </a:schemeClr>
              </a:solidFill>
            </a:ln>
            <a:sp3d prstMaterial="plastic">
              <a:bevelT w="127000" h="25400" prst="relaxedInset"/>
            </a:sp3d>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Arrow: Right 4">
              <a:extLst>
                <a:ext uri="{FF2B5EF4-FFF2-40B4-BE49-F238E27FC236}">
                  <a16:creationId xmlns:a16="http://schemas.microsoft.com/office/drawing/2014/main" id="{C2C482EB-14A0-4D6C-BE3E-90D626B78E7C}"/>
                </a:ext>
              </a:extLst>
            </p:cNvPr>
            <p:cNvSpPr txBox="1"/>
            <p:nvPr/>
          </p:nvSpPr>
          <p:spPr>
            <a:xfrm>
              <a:off x="4177952" y="1202074"/>
              <a:ext cx="2357495" cy="49388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254000" bIns="156809" numCol="1" spcCol="1270" anchor="ctr" anchorCtr="0">
              <a:noAutofit/>
            </a:bodyPr>
            <a:lstStyle/>
            <a:p>
              <a:pPr defTabSz="844550">
                <a:lnSpc>
                  <a:spcPct val="90000"/>
                </a:lnSpc>
                <a:spcBef>
                  <a:spcPct val="0"/>
                </a:spcBef>
                <a:spcAft>
                  <a:spcPct val="35000"/>
                </a:spcAft>
              </a:pPr>
              <a:r>
                <a:rPr lang="en-GB" sz="1900" dirty="0"/>
                <a:t>Working groups</a:t>
              </a:r>
            </a:p>
          </p:txBody>
        </p:sp>
      </p:grpSp>
      <p:grpSp>
        <p:nvGrpSpPr>
          <p:cNvPr id="11" name="Group 10">
            <a:extLst>
              <a:ext uri="{FF2B5EF4-FFF2-40B4-BE49-F238E27FC236}">
                <a16:creationId xmlns:a16="http://schemas.microsoft.com/office/drawing/2014/main" id="{EDC63722-DCBA-42A1-A881-93860D801FC5}"/>
              </a:ext>
            </a:extLst>
          </p:cNvPr>
          <p:cNvGrpSpPr/>
          <p:nvPr/>
        </p:nvGrpSpPr>
        <p:grpSpPr>
          <a:xfrm>
            <a:off x="719210" y="3029905"/>
            <a:ext cx="2088976" cy="1874969"/>
            <a:chOff x="4177952" y="1716847"/>
            <a:chExt cx="2088976" cy="1874969"/>
          </a:xfrm>
          <a:scene3d>
            <a:camera prst="orthographicFront"/>
            <a:lightRig rig="threePt" dir="t">
              <a:rot lat="0" lon="0" rev="7500000"/>
            </a:lightRig>
          </a:scene3d>
        </p:grpSpPr>
        <p:sp>
          <p:nvSpPr>
            <p:cNvPr id="13" name="Rectangle 12">
              <a:extLst>
                <a:ext uri="{FF2B5EF4-FFF2-40B4-BE49-F238E27FC236}">
                  <a16:creationId xmlns:a16="http://schemas.microsoft.com/office/drawing/2014/main" id="{AFB5B242-BD30-4C88-97D8-78F95A558645}"/>
                </a:ext>
              </a:extLst>
            </p:cNvPr>
            <p:cNvSpPr/>
            <p:nvPr/>
          </p:nvSpPr>
          <p:spPr>
            <a:xfrm>
              <a:off x="4177952" y="1716847"/>
              <a:ext cx="2088976" cy="1874969"/>
            </a:xfrm>
            <a:prstGeom prst="rect">
              <a:avLst/>
            </a:prstGeom>
            <a:solidFill>
              <a:schemeClr val="bg1">
                <a:lumMod val="65000"/>
              </a:schemeClr>
            </a:solidFill>
            <a:sp3d extrusionH="190500" prstMaterial="dkEdge">
              <a:bevelT w="120650" h="38100" prst="relaxedInset"/>
              <a:contourClr>
                <a:schemeClr val="bg1"/>
              </a:contourClr>
            </a:sp3d>
          </p:spPr>
          <p:style>
            <a:lnRef idx="1">
              <a:schemeClr val="accent6">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0A4A6F74-BF42-412C-A6B4-15D9956E640B}"/>
                </a:ext>
              </a:extLst>
            </p:cNvPr>
            <p:cNvSpPr txBox="1"/>
            <p:nvPr/>
          </p:nvSpPr>
          <p:spPr>
            <a:xfrm>
              <a:off x="4177952" y="1716847"/>
              <a:ext cx="2088976" cy="18749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defTabSz="844550">
                <a:lnSpc>
                  <a:spcPct val="90000"/>
                </a:lnSpc>
                <a:spcBef>
                  <a:spcPct val="0"/>
                </a:spcBef>
                <a:spcAft>
                  <a:spcPct val="35000"/>
                </a:spcAft>
              </a:pPr>
              <a:r>
                <a:rPr lang="en-GB" sz="1900" dirty="0"/>
                <a:t>SIG</a:t>
              </a:r>
            </a:p>
            <a:p>
              <a:pPr defTabSz="844550">
                <a:lnSpc>
                  <a:spcPct val="90000"/>
                </a:lnSpc>
                <a:spcBef>
                  <a:spcPct val="0"/>
                </a:spcBef>
                <a:spcAft>
                  <a:spcPct val="35000"/>
                </a:spcAft>
              </a:pPr>
              <a:r>
                <a:rPr lang="en-GB" sz="1900" dirty="0"/>
                <a:t>STG</a:t>
              </a:r>
            </a:p>
            <a:p>
              <a:pPr defTabSz="844550">
                <a:lnSpc>
                  <a:spcPct val="90000"/>
                </a:lnSpc>
                <a:spcBef>
                  <a:spcPct val="0"/>
                </a:spcBef>
                <a:spcAft>
                  <a:spcPct val="35000"/>
                </a:spcAft>
              </a:pPr>
              <a:r>
                <a:rPr lang="en-GB" sz="2500" b="1" dirty="0">
                  <a:solidFill>
                    <a:srgbClr val="FF0000"/>
                  </a:solidFill>
                </a:rPr>
                <a:t>Regulation</a:t>
              </a:r>
            </a:p>
            <a:p>
              <a:pPr defTabSz="844550">
                <a:lnSpc>
                  <a:spcPct val="90000"/>
                </a:lnSpc>
                <a:spcBef>
                  <a:spcPct val="0"/>
                </a:spcBef>
                <a:spcAft>
                  <a:spcPct val="35000"/>
                </a:spcAft>
              </a:pPr>
              <a:endParaRPr lang="en-GB" sz="1900" dirty="0"/>
            </a:p>
            <a:p>
              <a:pPr defTabSz="844550">
                <a:lnSpc>
                  <a:spcPct val="90000"/>
                </a:lnSpc>
                <a:spcBef>
                  <a:spcPct val="0"/>
                </a:spcBef>
                <a:spcAft>
                  <a:spcPct val="35000"/>
                </a:spcAft>
              </a:pPr>
              <a:r>
                <a:rPr lang="en-GB" sz="1900" dirty="0"/>
                <a:t>NOS</a:t>
              </a:r>
            </a:p>
          </p:txBody>
        </p:sp>
      </p:grpSp>
      <p:sp>
        <p:nvSpPr>
          <p:cNvPr id="16" name="Content Placeholder 2">
            <a:extLst>
              <a:ext uri="{FF2B5EF4-FFF2-40B4-BE49-F238E27FC236}">
                <a16:creationId xmlns:a16="http://schemas.microsoft.com/office/drawing/2014/main" id="{C34A1BD6-DAEC-4D39-9281-071292BBD801}"/>
              </a:ext>
            </a:extLst>
          </p:cNvPr>
          <p:cNvSpPr txBox="1">
            <a:spLocks/>
          </p:cNvSpPr>
          <p:nvPr/>
        </p:nvSpPr>
        <p:spPr>
          <a:xfrm>
            <a:off x="3493924" y="2515131"/>
            <a:ext cx="8424862" cy="396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7" name="Rectangle 16">
            <a:extLst>
              <a:ext uri="{FF2B5EF4-FFF2-40B4-BE49-F238E27FC236}">
                <a16:creationId xmlns:a16="http://schemas.microsoft.com/office/drawing/2014/main" id="{1F299AB1-30D2-4CE0-A6A4-ACFC92F03B51}"/>
              </a:ext>
            </a:extLst>
          </p:cNvPr>
          <p:cNvSpPr/>
          <p:nvPr/>
        </p:nvSpPr>
        <p:spPr>
          <a:xfrm>
            <a:off x="3320659" y="1549164"/>
            <a:ext cx="5768006" cy="2677656"/>
          </a:xfrm>
          <a:prstGeom prst="rect">
            <a:avLst/>
          </a:prstGeom>
        </p:spPr>
        <p:txBody>
          <a:bodyPr wrap="square">
            <a:spAutoFit/>
          </a:bodyPr>
          <a:lstStyle/>
          <a:p>
            <a:r>
              <a:rPr lang="en-GB" altLang="en-US" sz="2400" dirty="0"/>
              <a:t>Professional Standards Authority reviewing evidence &amp; stakeholder group. </a:t>
            </a:r>
          </a:p>
          <a:p>
            <a:r>
              <a:rPr lang="en-GB" altLang="en-US" sz="2400" dirty="0"/>
              <a:t>Drafting recommendations &amp; final report to be delivered in </a:t>
            </a:r>
            <a:r>
              <a:rPr lang="en-GB" altLang="en-US" sz="2400" dirty="0">
                <a:solidFill>
                  <a:srgbClr val="FF0000"/>
                </a:solidFill>
              </a:rPr>
              <a:t>early February 2019</a:t>
            </a:r>
          </a:p>
          <a:p>
            <a:endParaRPr lang="en-GB" altLang="en-US" sz="2400" dirty="0"/>
          </a:p>
          <a:p>
            <a:r>
              <a:rPr lang="en-GB" altLang="en-US" sz="2400" dirty="0"/>
              <a:t>HEE submit documentation to government for consideration</a:t>
            </a:r>
          </a:p>
        </p:txBody>
      </p:sp>
    </p:spTree>
    <p:extLst>
      <p:ext uri="{BB962C8B-B14F-4D97-AF65-F5344CB8AC3E}">
        <p14:creationId xmlns:p14="http://schemas.microsoft.com/office/powerpoint/2010/main" val="338456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8952450" cy="1325563"/>
          </a:xfrm>
        </p:spPr>
        <p:txBody>
          <a:bodyPr>
            <a:normAutofit fontScale="90000"/>
          </a:bodyPr>
          <a:lstStyle/>
          <a:p>
            <a:r>
              <a:rPr lang="en-GB" dirty="0"/>
              <a:t>Working groups: National Occupational Standards</a:t>
            </a:r>
            <a:br>
              <a:rPr lang="en-GB" dirty="0"/>
            </a:br>
            <a:r>
              <a:rPr lang="en-GB" dirty="0"/>
              <a:t>				</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2268187"/>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pSp>
        <p:nvGrpSpPr>
          <p:cNvPr id="8" name="Group 7">
            <a:extLst>
              <a:ext uri="{FF2B5EF4-FFF2-40B4-BE49-F238E27FC236}">
                <a16:creationId xmlns:a16="http://schemas.microsoft.com/office/drawing/2014/main" id="{0D8C7AF6-D690-46CF-BC59-88823776B4A1}"/>
              </a:ext>
            </a:extLst>
          </p:cNvPr>
          <p:cNvGrpSpPr/>
          <p:nvPr/>
        </p:nvGrpSpPr>
        <p:grpSpPr>
          <a:xfrm>
            <a:off x="719210" y="2268187"/>
            <a:ext cx="2604438" cy="987774"/>
            <a:chOff x="4177952" y="955130"/>
            <a:chExt cx="2604438" cy="987774"/>
          </a:xfrm>
          <a:scene3d>
            <a:camera prst="orthographicFront"/>
            <a:lightRig rig="threePt" dir="t">
              <a:rot lat="0" lon="0" rev="7500000"/>
            </a:lightRig>
          </a:scene3d>
        </p:grpSpPr>
        <p:sp>
          <p:nvSpPr>
            <p:cNvPr id="9" name="Arrow: Right 8">
              <a:extLst>
                <a:ext uri="{FF2B5EF4-FFF2-40B4-BE49-F238E27FC236}">
                  <a16:creationId xmlns:a16="http://schemas.microsoft.com/office/drawing/2014/main" id="{82F7EFCC-3993-4FAC-84D1-231F51C44871}"/>
                </a:ext>
              </a:extLst>
            </p:cNvPr>
            <p:cNvSpPr/>
            <p:nvPr/>
          </p:nvSpPr>
          <p:spPr>
            <a:xfrm>
              <a:off x="4177952" y="955130"/>
              <a:ext cx="2604438" cy="987774"/>
            </a:xfrm>
            <a:prstGeom prst="rightArrow">
              <a:avLst>
                <a:gd name="adj1" fmla="val 50000"/>
                <a:gd name="adj2" fmla="val 50000"/>
              </a:avLst>
            </a:prstGeom>
            <a:ln w="38100">
              <a:solidFill>
                <a:schemeClr val="tx2">
                  <a:lumMod val="50000"/>
                </a:schemeClr>
              </a:solidFill>
            </a:ln>
            <a:sp3d prstMaterial="plastic">
              <a:bevelT w="127000" h="25400" prst="relaxedInset"/>
            </a:sp3d>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Arrow: Right 4">
              <a:extLst>
                <a:ext uri="{FF2B5EF4-FFF2-40B4-BE49-F238E27FC236}">
                  <a16:creationId xmlns:a16="http://schemas.microsoft.com/office/drawing/2014/main" id="{C2C482EB-14A0-4D6C-BE3E-90D626B78E7C}"/>
                </a:ext>
              </a:extLst>
            </p:cNvPr>
            <p:cNvSpPr txBox="1"/>
            <p:nvPr/>
          </p:nvSpPr>
          <p:spPr>
            <a:xfrm>
              <a:off x="4177952" y="1202074"/>
              <a:ext cx="2357495" cy="49388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254000" bIns="156809" numCol="1" spcCol="1270" anchor="ctr" anchorCtr="0">
              <a:noAutofit/>
            </a:bodyPr>
            <a:lstStyle/>
            <a:p>
              <a:pPr defTabSz="844550">
                <a:lnSpc>
                  <a:spcPct val="90000"/>
                </a:lnSpc>
                <a:spcBef>
                  <a:spcPct val="0"/>
                </a:spcBef>
                <a:spcAft>
                  <a:spcPct val="35000"/>
                </a:spcAft>
              </a:pPr>
              <a:r>
                <a:rPr lang="en-GB" sz="1900" dirty="0"/>
                <a:t>Working groups</a:t>
              </a:r>
            </a:p>
          </p:txBody>
        </p:sp>
      </p:grpSp>
      <p:grpSp>
        <p:nvGrpSpPr>
          <p:cNvPr id="11" name="Group 10">
            <a:extLst>
              <a:ext uri="{FF2B5EF4-FFF2-40B4-BE49-F238E27FC236}">
                <a16:creationId xmlns:a16="http://schemas.microsoft.com/office/drawing/2014/main" id="{EDC63722-DCBA-42A1-A881-93860D801FC5}"/>
              </a:ext>
            </a:extLst>
          </p:cNvPr>
          <p:cNvGrpSpPr/>
          <p:nvPr/>
        </p:nvGrpSpPr>
        <p:grpSpPr>
          <a:xfrm>
            <a:off x="719210" y="3029905"/>
            <a:ext cx="2088976" cy="1874969"/>
            <a:chOff x="4177952" y="1716847"/>
            <a:chExt cx="2088976" cy="1874969"/>
          </a:xfrm>
          <a:scene3d>
            <a:camera prst="orthographicFront"/>
            <a:lightRig rig="threePt" dir="t">
              <a:rot lat="0" lon="0" rev="7500000"/>
            </a:lightRig>
          </a:scene3d>
        </p:grpSpPr>
        <p:sp>
          <p:nvSpPr>
            <p:cNvPr id="13" name="Rectangle 12">
              <a:extLst>
                <a:ext uri="{FF2B5EF4-FFF2-40B4-BE49-F238E27FC236}">
                  <a16:creationId xmlns:a16="http://schemas.microsoft.com/office/drawing/2014/main" id="{AFB5B242-BD30-4C88-97D8-78F95A558645}"/>
                </a:ext>
              </a:extLst>
            </p:cNvPr>
            <p:cNvSpPr/>
            <p:nvPr/>
          </p:nvSpPr>
          <p:spPr>
            <a:xfrm>
              <a:off x="4177952" y="1716847"/>
              <a:ext cx="2088976" cy="1874969"/>
            </a:xfrm>
            <a:prstGeom prst="rect">
              <a:avLst/>
            </a:prstGeom>
            <a:solidFill>
              <a:schemeClr val="bg1">
                <a:lumMod val="65000"/>
              </a:schemeClr>
            </a:solidFill>
            <a:sp3d extrusionH="190500" prstMaterial="dkEdge">
              <a:bevelT w="120650" h="38100" prst="relaxedInset"/>
              <a:contourClr>
                <a:schemeClr val="bg1"/>
              </a:contourClr>
            </a:sp3d>
          </p:spPr>
          <p:style>
            <a:lnRef idx="1">
              <a:schemeClr val="accent6">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0A4A6F74-BF42-412C-A6B4-15D9956E640B}"/>
                </a:ext>
              </a:extLst>
            </p:cNvPr>
            <p:cNvSpPr txBox="1"/>
            <p:nvPr/>
          </p:nvSpPr>
          <p:spPr>
            <a:xfrm>
              <a:off x="4177952" y="1716847"/>
              <a:ext cx="2088976" cy="18749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defTabSz="844550">
                <a:lnSpc>
                  <a:spcPct val="90000"/>
                </a:lnSpc>
                <a:spcBef>
                  <a:spcPct val="0"/>
                </a:spcBef>
                <a:spcAft>
                  <a:spcPct val="35000"/>
                </a:spcAft>
              </a:pPr>
              <a:r>
                <a:rPr lang="en-GB" sz="1900" dirty="0"/>
                <a:t>SIG</a:t>
              </a:r>
            </a:p>
            <a:p>
              <a:pPr defTabSz="844550">
                <a:lnSpc>
                  <a:spcPct val="90000"/>
                </a:lnSpc>
                <a:spcBef>
                  <a:spcPct val="0"/>
                </a:spcBef>
                <a:spcAft>
                  <a:spcPct val="35000"/>
                </a:spcAft>
              </a:pPr>
              <a:r>
                <a:rPr lang="en-GB" sz="1900" dirty="0"/>
                <a:t>STG</a:t>
              </a:r>
            </a:p>
            <a:p>
              <a:pPr defTabSz="844550">
                <a:lnSpc>
                  <a:spcPct val="90000"/>
                </a:lnSpc>
                <a:spcBef>
                  <a:spcPct val="0"/>
                </a:spcBef>
                <a:spcAft>
                  <a:spcPct val="35000"/>
                </a:spcAft>
              </a:pPr>
              <a:r>
                <a:rPr lang="en-GB" sz="1900" dirty="0"/>
                <a:t>Regulation</a:t>
              </a:r>
            </a:p>
            <a:p>
              <a:pPr defTabSz="844550">
                <a:lnSpc>
                  <a:spcPct val="90000"/>
                </a:lnSpc>
                <a:spcBef>
                  <a:spcPct val="0"/>
                </a:spcBef>
                <a:spcAft>
                  <a:spcPct val="35000"/>
                </a:spcAft>
              </a:pPr>
              <a:endParaRPr lang="en-GB" sz="1900" dirty="0"/>
            </a:p>
            <a:p>
              <a:pPr defTabSz="844550">
                <a:lnSpc>
                  <a:spcPct val="90000"/>
                </a:lnSpc>
                <a:spcBef>
                  <a:spcPct val="0"/>
                </a:spcBef>
                <a:spcAft>
                  <a:spcPct val="35000"/>
                </a:spcAft>
              </a:pPr>
              <a:r>
                <a:rPr lang="en-GB" sz="2500" b="1" dirty="0">
                  <a:solidFill>
                    <a:srgbClr val="FF0000"/>
                  </a:solidFill>
                </a:rPr>
                <a:t>NOS</a:t>
              </a:r>
            </a:p>
          </p:txBody>
        </p:sp>
      </p:grpSp>
      <p:sp>
        <p:nvSpPr>
          <p:cNvPr id="16" name="Content Placeholder 2">
            <a:extLst>
              <a:ext uri="{FF2B5EF4-FFF2-40B4-BE49-F238E27FC236}">
                <a16:creationId xmlns:a16="http://schemas.microsoft.com/office/drawing/2014/main" id="{C34A1BD6-DAEC-4D39-9281-071292BBD801}"/>
              </a:ext>
            </a:extLst>
          </p:cNvPr>
          <p:cNvSpPr txBox="1">
            <a:spLocks/>
          </p:cNvSpPr>
          <p:nvPr/>
        </p:nvSpPr>
        <p:spPr>
          <a:xfrm>
            <a:off x="3493924" y="2515131"/>
            <a:ext cx="5458528" cy="396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Skills for Health NOS for ultrasound examinations</a:t>
            </a:r>
          </a:p>
          <a:p>
            <a:pPr marL="0" indent="0">
              <a:buNone/>
            </a:pPr>
            <a:endParaRPr lang="en-GB" dirty="0"/>
          </a:p>
          <a:p>
            <a:pPr marL="0" indent="0">
              <a:buNone/>
            </a:pPr>
            <a:r>
              <a:rPr lang="en-GB" dirty="0"/>
              <a:t>“Describes the knowledge, skills and understanding an individual needs to be competent at a job.”</a:t>
            </a:r>
          </a:p>
          <a:p>
            <a:pPr marL="0" indent="0">
              <a:buNone/>
            </a:pPr>
            <a:endParaRPr lang="en-GB" dirty="0"/>
          </a:p>
          <a:p>
            <a:pPr marL="0" indent="0">
              <a:buNone/>
            </a:pPr>
            <a:r>
              <a:rPr lang="en-GB" dirty="0"/>
              <a:t>CASE standards …</a:t>
            </a:r>
          </a:p>
          <a:p>
            <a:endParaRPr lang="en-GB" dirty="0"/>
          </a:p>
        </p:txBody>
      </p:sp>
    </p:spTree>
    <p:extLst>
      <p:ext uri="{BB962C8B-B14F-4D97-AF65-F5344CB8AC3E}">
        <p14:creationId xmlns:p14="http://schemas.microsoft.com/office/powerpoint/2010/main" val="245084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662969" y="15364"/>
            <a:ext cx="7474172" cy="1325563"/>
          </a:xfrm>
        </p:spPr>
        <p:txBody>
          <a:bodyPr>
            <a:normAutofit/>
          </a:bodyPr>
          <a:lstStyle/>
          <a:p>
            <a:r>
              <a:rPr lang="en-GB" dirty="0"/>
              <a:t>CASE Standards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
        <p:nvSpPr>
          <p:cNvPr id="3" name="Content Placeholder 2">
            <a:extLst>
              <a:ext uri="{FF2B5EF4-FFF2-40B4-BE49-F238E27FC236}">
                <a16:creationId xmlns:a16="http://schemas.microsoft.com/office/drawing/2014/main" id="{5261E655-D247-44A2-8A8C-F75C068F7B96}"/>
              </a:ext>
            </a:extLst>
          </p:cNvPr>
          <p:cNvSpPr>
            <a:spLocks noGrp="1"/>
          </p:cNvSpPr>
          <p:nvPr>
            <p:ph idx="1"/>
          </p:nvPr>
        </p:nvSpPr>
        <p:spPr>
          <a:xfrm>
            <a:off x="662969" y="1098912"/>
            <a:ext cx="8266998" cy="5131698"/>
          </a:xfrm>
        </p:spPr>
        <p:txBody>
          <a:bodyPr/>
          <a:lstStyle/>
          <a:p>
            <a:pPr marL="0" indent="0">
              <a:buNone/>
            </a:pPr>
            <a:r>
              <a:rPr lang="en-GB" dirty="0"/>
              <a:t>Standards for sonographic education at different levels</a:t>
            </a:r>
          </a:p>
          <a:p>
            <a:pPr marL="0" indent="0">
              <a:buNone/>
            </a:pPr>
            <a:endParaRPr lang="en-GB" dirty="0"/>
          </a:p>
        </p:txBody>
      </p:sp>
      <p:pic>
        <p:nvPicPr>
          <p:cNvPr id="9" name="Screenshot 2018-12-03 at 16.33.04.png" descr="Screenshot 2018-12-03 at 16.33.04.png">
            <a:extLst>
              <a:ext uri="{FF2B5EF4-FFF2-40B4-BE49-F238E27FC236}">
                <a16:creationId xmlns:a16="http://schemas.microsoft.com/office/drawing/2014/main" id="{56A0E5CF-39A1-412B-88E1-3C8820E8D908}"/>
              </a:ext>
            </a:extLst>
          </p:cNvPr>
          <p:cNvPicPr>
            <a:picLocks noChangeAspect="1"/>
          </p:cNvPicPr>
          <p:nvPr/>
        </p:nvPicPr>
        <p:blipFill>
          <a:blip r:embed="rId4">
            <a:extLst/>
          </a:blip>
          <a:stretch>
            <a:fillRect/>
          </a:stretch>
        </p:blipFill>
        <p:spPr>
          <a:xfrm>
            <a:off x="9855200" y="3875444"/>
            <a:ext cx="2397398" cy="2982555"/>
          </a:xfrm>
          <a:prstGeom prst="rect">
            <a:avLst/>
          </a:prstGeom>
          <a:ln w="25400">
            <a:miter lim="400000"/>
          </a:ln>
          <a:effectLst>
            <a:outerShdw blurRad="254000" dist="127000" dir="5400000" rotWithShape="0">
              <a:srgbClr val="000000">
                <a:alpha val="70000"/>
              </a:srgbClr>
            </a:outerShdw>
          </a:effectLst>
        </p:spPr>
      </p:pic>
      <p:sp>
        <p:nvSpPr>
          <p:cNvPr id="5" name="TextBox 4">
            <a:extLst>
              <a:ext uri="{FF2B5EF4-FFF2-40B4-BE49-F238E27FC236}">
                <a16:creationId xmlns:a16="http://schemas.microsoft.com/office/drawing/2014/main" id="{C699EC78-9E09-4AD3-8BE2-AE2BF4D10DB6}"/>
              </a:ext>
            </a:extLst>
          </p:cNvPr>
          <p:cNvSpPr txBox="1"/>
          <p:nvPr/>
        </p:nvSpPr>
        <p:spPr>
          <a:xfrm>
            <a:off x="73548" y="1707189"/>
            <a:ext cx="1642936" cy="1246495"/>
          </a:xfrm>
          <a:prstGeom prst="rect">
            <a:avLst/>
          </a:prstGeom>
          <a:solidFill>
            <a:schemeClr val="accent5">
              <a:lumMod val="75000"/>
            </a:schemeClr>
          </a:solidFill>
          <a:ln>
            <a:solidFill>
              <a:schemeClr val="accent1">
                <a:lumMod val="50000"/>
              </a:schemeClr>
            </a:solidFill>
          </a:ln>
        </p:spPr>
        <p:txBody>
          <a:bodyPr wrap="square" rtlCol="0">
            <a:spAutoFit/>
          </a:bodyPr>
          <a:lstStyle/>
          <a:p>
            <a:r>
              <a:rPr lang="en-GB" sz="2500" dirty="0">
                <a:solidFill>
                  <a:schemeClr val="bg1"/>
                </a:solidFill>
              </a:rPr>
              <a:t>FHEQ </a:t>
            </a:r>
          </a:p>
          <a:p>
            <a:r>
              <a:rPr lang="en-GB" sz="2500" dirty="0">
                <a:solidFill>
                  <a:schemeClr val="bg1"/>
                </a:solidFill>
              </a:rPr>
              <a:t>Level 6</a:t>
            </a:r>
          </a:p>
          <a:p>
            <a:endParaRPr lang="en-GB" sz="2500" dirty="0">
              <a:solidFill>
                <a:schemeClr val="bg1"/>
              </a:solidFill>
            </a:endParaRPr>
          </a:p>
        </p:txBody>
      </p:sp>
      <p:sp>
        <p:nvSpPr>
          <p:cNvPr id="15" name="TextBox 14">
            <a:extLst>
              <a:ext uri="{FF2B5EF4-FFF2-40B4-BE49-F238E27FC236}">
                <a16:creationId xmlns:a16="http://schemas.microsoft.com/office/drawing/2014/main" id="{C20FC496-F034-4251-8406-A1B32FF5C41E}"/>
              </a:ext>
            </a:extLst>
          </p:cNvPr>
          <p:cNvSpPr txBox="1"/>
          <p:nvPr/>
        </p:nvSpPr>
        <p:spPr>
          <a:xfrm>
            <a:off x="1900050" y="1707190"/>
            <a:ext cx="1642936" cy="1246495"/>
          </a:xfrm>
          <a:prstGeom prst="rect">
            <a:avLst/>
          </a:prstGeom>
          <a:solidFill>
            <a:schemeClr val="accent5">
              <a:lumMod val="75000"/>
            </a:schemeClr>
          </a:solidFill>
          <a:ln>
            <a:solidFill>
              <a:schemeClr val="accent1">
                <a:lumMod val="50000"/>
              </a:schemeClr>
            </a:solidFill>
          </a:ln>
        </p:spPr>
        <p:txBody>
          <a:bodyPr wrap="square" rtlCol="0">
            <a:spAutoFit/>
          </a:bodyPr>
          <a:lstStyle/>
          <a:p>
            <a:endParaRPr lang="en-GB" sz="2500" dirty="0">
              <a:solidFill>
                <a:schemeClr val="bg1"/>
              </a:solidFill>
            </a:endParaRPr>
          </a:p>
          <a:p>
            <a:r>
              <a:rPr lang="en-GB" sz="2500" dirty="0">
                <a:solidFill>
                  <a:schemeClr val="bg1"/>
                </a:solidFill>
              </a:rPr>
              <a:t>BSc (Hons)</a:t>
            </a:r>
          </a:p>
          <a:p>
            <a:endParaRPr lang="en-GB" sz="2500" dirty="0">
              <a:solidFill>
                <a:schemeClr val="bg1"/>
              </a:solidFill>
            </a:endParaRPr>
          </a:p>
        </p:txBody>
      </p:sp>
      <p:sp>
        <p:nvSpPr>
          <p:cNvPr id="18" name="TextBox 17">
            <a:extLst>
              <a:ext uri="{FF2B5EF4-FFF2-40B4-BE49-F238E27FC236}">
                <a16:creationId xmlns:a16="http://schemas.microsoft.com/office/drawing/2014/main" id="{88D7D7D9-4B0D-4F94-8F00-AE29F8DF4F91}"/>
              </a:ext>
            </a:extLst>
          </p:cNvPr>
          <p:cNvSpPr txBox="1"/>
          <p:nvPr/>
        </p:nvSpPr>
        <p:spPr>
          <a:xfrm>
            <a:off x="3684979" y="1707190"/>
            <a:ext cx="5569463" cy="4478149"/>
          </a:xfrm>
          <a:prstGeom prst="rect">
            <a:avLst/>
          </a:prstGeom>
          <a:solidFill>
            <a:schemeClr val="accent5">
              <a:lumMod val="75000"/>
            </a:schemeClr>
          </a:solidFill>
          <a:ln>
            <a:solidFill>
              <a:schemeClr val="accent1">
                <a:lumMod val="50000"/>
              </a:schemeClr>
            </a:solidFill>
          </a:ln>
        </p:spPr>
        <p:txBody>
          <a:bodyPr wrap="square" rtlCol="0">
            <a:spAutoFit/>
          </a:bodyPr>
          <a:lstStyle/>
          <a:p>
            <a:pPr marL="342900" indent="-342900">
              <a:buFont typeface="Arial" panose="020B0604020202020204" pitchFamily="34" charset="0"/>
              <a:buChar char="•"/>
            </a:pPr>
            <a:r>
              <a:rPr lang="en-GB" sz="2500" dirty="0">
                <a:solidFill>
                  <a:schemeClr val="bg1"/>
                </a:solidFill>
              </a:rPr>
              <a:t>Competent, safe sonographer</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Professional attributes for effective and empathetic care</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Understand scope of practice, supervision and mentorship</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Reflective practitioner. Responsive to patient and service needs.</a:t>
            </a:r>
          </a:p>
          <a:p>
            <a:r>
              <a:rPr lang="en-GB" sz="2500" dirty="0">
                <a:solidFill>
                  <a:schemeClr val="bg1"/>
                </a:solidFill>
              </a:rPr>
              <a:t>     Critically review evidence.</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Skills to progress to the next level</a:t>
            </a:r>
          </a:p>
        </p:txBody>
      </p:sp>
      <p:pic>
        <p:nvPicPr>
          <p:cNvPr id="2050" name="Picture 2" descr="Graduate, Graduation, School, Student, University">
            <a:extLst>
              <a:ext uri="{FF2B5EF4-FFF2-40B4-BE49-F238E27FC236}">
                <a16:creationId xmlns:a16="http://schemas.microsoft.com/office/drawing/2014/main" id="{D60A6DA4-CD0F-4A39-881F-E44EA0A825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36" y="3664761"/>
            <a:ext cx="3051317" cy="3193239"/>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615CE0DE-3E25-4BB4-82A7-23CA47984D8A}"/>
              </a:ext>
            </a:extLst>
          </p:cNvPr>
          <p:cNvSpPr/>
          <p:nvPr/>
        </p:nvSpPr>
        <p:spPr>
          <a:xfrm>
            <a:off x="8137140" y="15363"/>
            <a:ext cx="4139311" cy="1716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Your role: check mapping of programme /module LOs to CASE LOs &amp; NOS</a:t>
            </a:r>
          </a:p>
        </p:txBody>
      </p:sp>
    </p:spTree>
    <p:extLst>
      <p:ext uri="{BB962C8B-B14F-4D97-AF65-F5344CB8AC3E}">
        <p14:creationId xmlns:p14="http://schemas.microsoft.com/office/powerpoint/2010/main" val="42911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8"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662969" y="15364"/>
            <a:ext cx="7474172" cy="1325563"/>
          </a:xfrm>
        </p:spPr>
        <p:txBody>
          <a:bodyPr>
            <a:normAutofit/>
          </a:bodyPr>
          <a:lstStyle/>
          <a:p>
            <a:r>
              <a:rPr lang="en-GB" dirty="0"/>
              <a:t>CASE Standards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
        <p:nvSpPr>
          <p:cNvPr id="3" name="Content Placeholder 2">
            <a:extLst>
              <a:ext uri="{FF2B5EF4-FFF2-40B4-BE49-F238E27FC236}">
                <a16:creationId xmlns:a16="http://schemas.microsoft.com/office/drawing/2014/main" id="{5261E655-D247-44A2-8A8C-F75C068F7B96}"/>
              </a:ext>
            </a:extLst>
          </p:cNvPr>
          <p:cNvSpPr>
            <a:spLocks noGrp="1"/>
          </p:cNvSpPr>
          <p:nvPr>
            <p:ph idx="1"/>
          </p:nvPr>
        </p:nvSpPr>
        <p:spPr>
          <a:xfrm>
            <a:off x="662969" y="1098912"/>
            <a:ext cx="8266998" cy="5131698"/>
          </a:xfrm>
        </p:spPr>
        <p:txBody>
          <a:bodyPr/>
          <a:lstStyle/>
          <a:p>
            <a:pPr marL="0" indent="0">
              <a:buNone/>
            </a:pPr>
            <a:r>
              <a:rPr lang="en-GB" dirty="0"/>
              <a:t>Standards for sonographic education at different levels</a:t>
            </a:r>
          </a:p>
          <a:p>
            <a:pPr marL="0" indent="0">
              <a:buNone/>
            </a:pPr>
            <a:endParaRPr lang="en-GB" dirty="0"/>
          </a:p>
        </p:txBody>
      </p:sp>
      <p:pic>
        <p:nvPicPr>
          <p:cNvPr id="9" name="Screenshot 2018-12-03 at 16.33.04.png" descr="Screenshot 2018-12-03 at 16.33.04.png">
            <a:extLst>
              <a:ext uri="{FF2B5EF4-FFF2-40B4-BE49-F238E27FC236}">
                <a16:creationId xmlns:a16="http://schemas.microsoft.com/office/drawing/2014/main" id="{56A0E5CF-39A1-412B-88E1-3C8820E8D908}"/>
              </a:ext>
            </a:extLst>
          </p:cNvPr>
          <p:cNvPicPr>
            <a:picLocks noChangeAspect="1"/>
          </p:cNvPicPr>
          <p:nvPr/>
        </p:nvPicPr>
        <p:blipFill>
          <a:blip r:embed="rId4">
            <a:extLst/>
          </a:blip>
          <a:stretch>
            <a:fillRect/>
          </a:stretch>
        </p:blipFill>
        <p:spPr>
          <a:xfrm>
            <a:off x="9855200" y="3875444"/>
            <a:ext cx="2397398" cy="2982555"/>
          </a:xfrm>
          <a:prstGeom prst="rect">
            <a:avLst/>
          </a:prstGeom>
          <a:ln w="25400">
            <a:miter lim="400000"/>
          </a:ln>
          <a:effectLst>
            <a:outerShdw blurRad="254000" dist="127000" dir="5400000" rotWithShape="0">
              <a:srgbClr val="000000">
                <a:alpha val="70000"/>
              </a:srgbClr>
            </a:outerShdw>
          </a:effectLst>
        </p:spPr>
      </p:pic>
      <p:sp>
        <p:nvSpPr>
          <p:cNvPr id="13" name="TextBox 12">
            <a:extLst>
              <a:ext uri="{FF2B5EF4-FFF2-40B4-BE49-F238E27FC236}">
                <a16:creationId xmlns:a16="http://schemas.microsoft.com/office/drawing/2014/main" id="{86465DA0-5EED-47D3-B1C7-335A160EAC5A}"/>
              </a:ext>
            </a:extLst>
          </p:cNvPr>
          <p:cNvSpPr txBox="1"/>
          <p:nvPr/>
        </p:nvSpPr>
        <p:spPr>
          <a:xfrm>
            <a:off x="1713850" y="1671990"/>
            <a:ext cx="1514899" cy="1246495"/>
          </a:xfrm>
          <a:prstGeom prst="rect">
            <a:avLst/>
          </a:prstGeom>
          <a:solidFill>
            <a:schemeClr val="accent5">
              <a:lumMod val="75000"/>
            </a:schemeClr>
          </a:solidFill>
          <a:ln>
            <a:solidFill>
              <a:schemeClr val="accent1">
                <a:lumMod val="50000"/>
              </a:schemeClr>
            </a:solidFill>
          </a:ln>
        </p:spPr>
        <p:txBody>
          <a:bodyPr wrap="square" rtlCol="0">
            <a:spAutoFit/>
          </a:bodyPr>
          <a:lstStyle/>
          <a:p>
            <a:r>
              <a:rPr lang="en-GB" sz="2500" dirty="0">
                <a:solidFill>
                  <a:schemeClr val="bg1"/>
                </a:solidFill>
              </a:rPr>
              <a:t>Post-graduate</a:t>
            </a:r>
          </a:p>
          <a:p>
            <a:endParaRPr lang="en-GB" sz="2500" dirty="0">
              <a:solidFill>
                <a:schemeClr val="bg1"/>
              </a:solidFill>
            </a:endParaRPr>
          </a:p>
        </p:txBody>
      </p:sp>
      <p:sp>
        <p:nvSpPr>
          <p:cNvPr id="16" name="TextBox 15">
            <a:extLst>
              <a:ext uri="{FF2B5EF4-FFF2-40B4-BE49-F238E27FC236}">
                <a16:creationId xmlns:a16="http://schemas.microsoft.com/office/drawing/2014/main" id="{A8F0197F-4C3B-43EB-B020-199715BA9C71}"/>
              </a:ext>
            </a:extLst>
          </p:cNvPr>
          <p:cNvSpPr txBox="1"/>
          <p:nvPr/>
        </p:nvSpPr>
        <p:spPr>
          <a:xfrm>
            <a:off x="44475" y="1671990"/>
            <a:ext cx="1514899" cy="1631216"/>
          </a:xfrm>
          <a:prstGeom prst="rect">
            <a:avLst/>
          </a:prstGeom>
          <a:solidFill>
            <a:schemeClr val="accent5">
              <a:lumMod val="75000"/>
            </a:schemeClr>
          </a:solidFill>
          <a:ln>
            <a:solidFill>
              <a:schemeClr val="accent1">
                <a:lumMod val="50000"/>
              </a:schemeClr>
            </a:solidFill>
          </a:ln>
        </p:spPr>
        <p:txBody>
          <a:bodyPr wrap="square" rtlCol="0">
            <a:spAutoFit/>
          </a:bodyPr>
          <a:lstStyle/>
          <a:p>
            <a:r>
              <a:rPr lang="en-GB" sz="2500" dirty="0">
                <a:solidFill>
                  <a:schemeClr val="bg1"/>
                </a:solidFill>
              </a:rPr>
              <a:t>FHEQ</a:t>
            </a:r>
          </a:p>
          <a:p>
            <a:r>
              <a:rPr lang="en-GB" sz="2500" dirty="0">
                <a:solidFill>
                  <a:schemeClr val="bg1"/>
                </a:solidFill>
              </a:rPr>
              <a:t>Level 7</a:t>
            </a:r>
          </a:p>
          <a:p>
            <a:endParaRPr lang="en-GB" sz="2500" dirty="0">
              <a:solidFill>
                <a:schemeClr val="bg1"/>
              </a:solidFill>
            </a:endParaRPr>
          </a:p>
          <a:p>
            <a:endParaRPr lang="en-GB" sz="2500" dirty="0">
              <a:solidFill>
                <a:schemeClr val="bg1"/>
              </a:solidFill>
            </a:endParaRPr>
          </a:p>
        </p:txBody>
      </p:sp>
      <p:sp>
        <p:nvSpPr>
          <p:cNvPr id="19" name="TextBox 18">
            <a:extLst>
              <a:ext uri="{FF2B5EF4-FFF2-40B4-BE49-F238E27FC236}">
                <a16:creationId xmlns:a16="http://schemas.microsoft.com/office/drawing/2014/main" id="{D323DD69-B996-4073-9DCA-F6DF2B446340}"/>
              </a:ext>
            </a:extLst>
          </p:cNvPr>
          <p:cNvSpPr txBox="1"/>
          <p:nvPr/>
        </p:nvSpPr>
        <p:spPr>
          <a:xfrm>
            <a:off x="3345589" y="1671990"/>
            <a:ext cx="5908853" cy="5170646"/>
          </a:xfrm>
          <a:prstGeom prst="rect">
            <a:avLst/>
          </a:prstGeom>
          <a:solidFill>
            <a:schemeClr val="accent5">
              <a:lumMod val="75000"/>
            </a:schemeClr>
          </a:solidFill>
          <a:ln>
            <a:solidFill>
              <a:schemeClr val="accent1">
                <a:lumMod val="50000"/>
              </a:schemeClr>
            </a:solidFill>
          </a:ln>
        </p:spPr>
        <p:txBody>
          <a:bodyPr wrap="square" rtlCol="0">
            <a:spAutoFit/>
          </a:bodyPr>
          <a:lstStyle/>
          <a:p>
            <a:pPr marL="342900" indent="-342900">
              <a:buFont typeface="Arial" panose="020B0604020202020204" pitchFamily="34" charset="0"/>
              <a:buChar char="•"/>
            </a:pPr>
            <a:r>
              <a:rPr lang="en-GB" sz="2500" dirty="0">
                <a:solidFill>
                  <a:schemeClr val="bg1"/>
                </a:solidFill>
              </a:rPr>
              <a:t>Level 6 skills plus:</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Manage complex case loads &amp; situations</a:t>
            </a:r>
          </a:p>
          <a:p>
            <a:pPr marL="342900" indent="-342900">
              <a:buFont typeface="Arial" panose="020B0604020202020204" pitchFamily="34" charset="0"/>
              <a:buChar char="•"/>
            </a:pPr>
            <a:endParaRPr lang="en-GB" sz="2500" dirty="0">
              <a:solidFill>
                <a:schemeClr val="bg1"/>
              </a:solidFill>
            </a:endParaRPr>
          </a:p>
          <a:p>
            <a:pPr marL="342900" indent="-342900">
              <a:buFont typeface="Arial" panose="020B0604020202020204" pitchFamily="34" charset="0"/>
              <a:buChar char="•"/>
            </a:pPr>
            <a:r>
              <a:rPr lang="en-GB" sz="2500" dirty="0">
                <a:solidFill>
                  <a:schemeClr val="bg1"/>
                </a:solidFill>
              </a:rPr>
              <a:t>Communicate effectively, EBP, clinical decision making in a range of situations</a:t>
            </a:r>
          </a:p>
          <a:p>
            <a:endParaRPr lang="en-GB" sz="2500" dirty="0">
              <a:solidFill>
                <a:schemeClr val="bg1"/>
              </a:solidFill>
            </a:endParaRPr>
          </a:p>
          <a:p>
            <a:pPr marL="342900" indent="-342900">
              <a:buFont typeface="Arial" panose="020B0604020202020204" pitchFamily="34" charset="0"/>
              <a:buChar char="•"/>
            </a:pPr>
            <a:r>
              <a:rPr lang="en-GB" sz="2500" dirty="0">
                <a:solidFill>
                  <a:srgbClr val="FFFF00"/>
                </a:solidFill>
              </a:rPr>
              <a:t>After preceptorship &amp; capability development period </a:t>
            </a:r>
            <a:r>
              <a:rPr lang="en-GB" sz="2500" dirty="0">
                <a:solidFill>
                  <a:schemeClr val="bg1"/>
                </a:solidFill>
              </a:rPr>
              <a:t>have ability to develop to fulfil role of ACP</a:t>
            </a:r>
          </a:p>
          <a:p>
            <a:endParaRPr lang="en-GB" sz="1500" dirty="0">
              <a:solidFill>
                <a:schemeClr val="bg1"/>
              </a:solidFill>
            </a:endParaRPr>
          </a:p>
          <a:p>
            <a:r>
              <a:rPr lang="en-GB" sz="2500" dirty="0">
                <a:solidFill>
                  <a:schemeClr val="bg1"/>
                </a:solidFill>
              </a:rPr>
              <a:t>Knowledge &amp; ability to develop leadership and management skills, education and research</a:t>
            </a:r>
          </a:p>
        </p:txBody>
      </p:sp>
      <p:pic>
        <p:nvPicPr>
          <p:cNvPr id="3076" name="Picture 4" descr="Man In Toga Holding Diploma">
            <a:extLst>
              <a:ext uri="{FF2B5EF4-FFF2-40B4-BE49-F238E27FC236}">
                <a16:creationId xmlns:a16="http://schemas.microsoft.com/office/drawing/2014/main" id="{9DCCCBC4-7AA4-4881-A7AE-8B54528B6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07" y="3428998"/>
            <a:ext cx="2252843" cy="341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617879" y="173865"/>
            <a:ext cx="7474172" cy="1325563"/>
          </a:xfrm>
        </p:spPr>
        <p:txBody>
          <a:bodyPr>
            <a:normAutofit/>
          </a:bodyPr>
          <a:lstStyle/>
          <a:p>
            <a:r>
              <a:rPr lang="en-GB" dirty="0"/>
              <a:t>Aims</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6863978" y="0"/>
            <a:ext cx="8952451" cy="5085346"/>
          </a:xfrm>
        </p:spPr>
        <p:txBody>
          <a:bodyPr anchor="ctr">
            <a:normAutofit/>
          </a:bodyPr>
          <a:lstStyle/>
          <a:p>
            <a:pPr marL="0" indent="0">
              <a:buNone/>
            </a:pPr>
            <a:endParaRPr lang="en-GB" dirty="0"/>
          </a:p>
          <a:p>
            <a:pPr marL="0" indent="0">
              <a:buNone/>
            </a:pPr>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3" name="Diagram 2">
            <a:extLst>
              <a:ext uri="{FF2B5EF4-FFF2-40B4-BE49-F238E27FC236}">
                <a16:creationId xmlns:a16="http://schemas.microsoft.com/office/drawing/2014/main" id="{47890824-8027-4B5D-97D1-A4CABC6B02FF}"/>
              </a:ext>
            </a:extLst>
          </p:cNvPr>
          <p:cNvGraphicFramePr/>
          <p:nvPr>
            <p:extLst>
              <p:ext uri="{D42A27DB-BD31-4B8C-83A1-F6EECF244321}">
                <p14:modId xmlns:p14="http://schemas.microsoft.com/office/powerpoint/2010/main" val="2743017966"/>
              </p:ext>
            </p:extLst>
          </p:nvPr>
        </p:nvGraphicFramePr>
        <p:xfrm>
          <a:off x="617879" y="14994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7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662969" y="15364"/>
            <a:ext cx="7474172" cy="1325563"/>
          </a:xfrm>
        </p:spPr>
        <p:txBody>
          <a:bodyPr>
            <a:normAutofit/>
          </a:bodyPr>
          <a:lstStyle/>
          <a:p>
            <a:r>
              <a:rPr lang="en-GB" dirty="0"/>
              <a:t>CASE Standards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pic>
        <p:nvPicPr>
          <p:cNvPr id="9" name="Screenshot 2018-12-03 at 16.33.04.png" descr="Screenshot 2018-12-03 at 16.33.04.png">
            <a:extLst>
              <a:ext uri="{FF2B5EF4-FFF2-40B4-BE49-F238E27FC236}">
                <a16:creationId xmlns:a16="http://schemas.microsoft.com/office/drawing/2014/main" id="{56A0E5CF-39A1-412B-88E1-3C8820E8D908}"/>
              </a:ext>
            </a:extLst>
          </p:cNvPr>
          <p:cNvPicPr>
            <a:picLocks noChangeAspect="1"/>
          </p:cNvPicPr>
          <p:nvPr/>
        </p:nvPicPr>
        <p:blipFill>
          <a:blip r:embed="rId4">
            <a:extLst/>
          </a:blip>
          <a:stretch>
            <a:fillRect/>
          </a:stretch>
        </p:blipFill>
        <p:spPr>
          <a:xfrm>
            <a:off x="9855200" y="3875444"/>
            <a:ext cx="2397398" cy="2982555"/>
          </a:xfrm>
          <a:prstGeom prst="rect">
            <a:avLst/>
          </a:prstGeom>
          <a:ln w="25400">
            <a:miter lim="400000"/>
          </a:ln>
          <a:effectLst>
            <a:outerShdw blurRad="254000" dist="127000" dir="5400000" rotWithShape="0">
              <a:srgbClr val="000000">
                <a:alpha val="70000"/>
              </a:srgbClr>
            </a:outerShdw>
          </a:effectLst>
        </p:spPr>
      </p:pic>
      <p:sp>
        <p:nvSpPr>
          <p:cNvPr id="11" name="TextBox 10">
            <a:extLst>
              <a:ext uri="{FF2B5EF4-FFF2-40B4-BE49-F238E27FC236}">
                <a16:creationId xmlns:a16="http://schemas.microsoft.com/office/drawing/2014/main" id="{0F35EF99-2472-4850-B840-618C70118457}"/>
              </a:ext>
            </a:extLst>
          </p:cNvPr>
          <p:cNvSpPr txBox="1"/>
          <p:nvPr/>
        </p:nvSpPr>
        <p:spPr>
          <a:xfrm>
            <a:off x="1790828" y="2085240"/>
            <a:ext cx="1514899" cy="1246495"/>
          </a:xfrm>
          <a:prstGeom prst="rect">
            <a:avLst/>
          </a:prstGeom>
          <a:solidFill>
            <a:schemeClr val="accent5">
              <a:lumMod val="75000"/>
            </a:schemeClr>
          </a:solidFill>
          <a:ln>
            <a:solidFill>
              <a:schemeClr val="accent1">
                <a:lumMod val="50000"/>
              </a:schemeClr>
            </a:solidFill>
          </a:ln>
        </p:spPr>
        <p:txBody>
          <a:bodyPr wrap="square" rtlCol="0">
            <a:spAutoFit/>
          </a:bodyPr>
          <a:lstStyle/>
          <a:p>
            <a:r>
              <a:rPr lang="en-GB" sz="2500" dirty="0">
                <a:solidFill>
                  <a:schemeClr val="bg1"/>
                </a:solidFill>
              </a:rPr>
              <a:t>Doctoral level</a:t>
            </a:r>
          </a:p>
          <a:p>
            <a:endParaRPr lang="en-GB" sz="2500" dirty="0">
              <a:solidFill>
                <a:schemeClr val="bg1"/>
              </a:solidFill>
            </a:endParaRPr>
          </a:p>
        </p:txBody>
      </p:sp>
      <p:sp>
        <p:nvSpPr>
          <p:cNvPr id="17" name="TextBox 16">
            <a:extLst>
              <a:ext uri="{FF2B5EF4-FFF2-40B4-BE49-F238E27FC236}">
                <a16:creationId xmlns:a16="http://schemas.microsoft.com/office/drawing/2014/main" id="{F0801607-1C1E-48E1-AC4E-994B7A3A9C52}"/>
              </a:ext>
            </a:extLst>
          </p:cNvPr>
          <p:cNvSpPr txBox="1"/>
          <p:nvPr/>
        </p:nvSpPr>
        <p:spPr>
          <a:xfrm>
            <a:off x="78720" y="2085240"/>
            <a:ext cx="1514899" cy="1631216"/>
          </a:xfrm>
          <a:prstGeom prst="rect">
            <a:avLst/>
          </a:prstGeom>
          <a:solidFill>
            <a:schemeClr val="accent5">
              <a:lumMod val="75000"/>
            </a:schemeClr>
          </a:solidFill>
          <a:ln>
            <a:solidFill>
              <a:schemeClr val="accent1">
                <a:lumMod val="50000"/>
              </a:schemeClr>
            </a:solidFill>
          </a:ln>
        </p:spPr>
        <p:txBody>
          <a:bodyPr wrap="square" rtlCol="0">
            <a:spAutoFit/>
          </a:bodyPr>
          <a:lstStyle/>
          <a:p>
            <a:r>
              <a:rPr lang="en-GB" sz="2500" dirty="0">
                <a:solidFill>
                  <a:schemeClr val="bg1"/>
                </a:solidFill>
              </a:rPr>
              <a:t>FHEQ</a:t>
            </a:r>
          </a:p>
          <a:p>
            <a:r>
              <a:rPr lang="en-GB" sz="2500" dirty="0">
                <a:solidFill>
                  <a:schemeClr val="bg1"/>
                </a:solidFill>
              </a:rPr>
              <a:t>Level 8</a:t>
            </a:r>
          </a:p>
          <a:p>
            <a:endParaRPr lang="en-GB" sz="2500" dirty="0">
              <a:solidFill>
                <a:schemeClr val="bg1"/>
              </a:solidFill>
            </a:endParaRPr>
          </a:p>
          <a:p>
            <a:endParaRPr lang="en-GB" sz="2500" dirty="0">
              <a:solidFill>
                <a:schemeClr val="bg1"/>
              </a:solidFill>
            </a:endParaRPr>
          </a:p>
        </p:txBody>
      </p:sp>
      <p:sp>
        <p:nvSpPr>
          <p:cNvPr id="20" name="TextBox 19">
            <a:extLst>
              <a:ext uri="{FF2B5EF4-FFF2-40B4-BE49-F238E27FC236}">
                <a16:creationId xmlns:a16="http://schemas.microsoft.com/office/drawing/2014/main" id="{41682AF6-3973-45F4-AB28-40A3F48E3465}"/>
              </a:ext>
            </a:extLst>
          </p:cNvPr>
          <p:cNvSpPr txBox="1"/>
          <p:nvPr/>
        </p:nvSpPr>
        <p:spPr>
          <a:xfrm>
            <a:off x="3475248" y="2085241"/>
            <a:ext cx="5965314" cy="4170372"/>
          </a:xfrm>
          <a:prstGeom prst="rect">
            <a:avLst/>
          </a:prstGeom>
          <a:solidFill>
            <a:schemeClr val="accent5">
              <a:lumMod val="75000"/>
            </a:schemeClr>
          </a:solidFill>
          <a:ln>
            <a:solidFill>
              <a:schemeClr val="accent1">
                <a:lumMod val="50000"/>
              </a:schemeClr>
            </a:solidFill>
          </a:ln>
        </p:spPr>
        <p:txBody>
          <a:bodyPr wrap="square" rtlCol="0">
            <a:spAutoFit/>
          </a:bodyPr>
          <a:lstStyle/>
          <a:p>
            <a:pPr marL="342900" indent="-342900">
              <a:buFont typeface="Arial" panose="020B0604020202020204" pitchFamily="34" charset="0"/>
              <a:buChar char="•"/>
            </a:pPr>
            <a:r>
              <a:rPr lang="en-GB" sz="2500" dirty="0">
                <a:solidFill>
                  <a:schemeClr val="bg1"/>
                </a:solidFill>
              </a:rPr>
              <a:t>Expert clinical practitioner in complex, unpredictable environments</a:t>
            </a:r>
          </a:p>
          <a:p>
            <a:pPr marL="342900" indent="-342900">
              <a:buFont typeface="Arial" panose="020B0604020202020204" pitchFamily="34" charset="0"/>
              <a:buChar char="•"/>
            </a:pPr>
            <a:endParaRPr lang="en-GB" sz="2500" dirty="0">
              <a:solidFill>
                <a:schemeClr val="bg1"/>
              </a:solidFill>
            </a:endParaRPr>
          </a:p>
          <a:p>
            <a:pPr marL="342900" indent="-342900">
              <a:buFont typeface="Arial" panose="020B0604020202020204" pitchFamily="34" charset="0"/>
              <a:buChar char="•"/>
            </a:pPr>
            <a:r>
              <a:rPr lang="en-GB" sz="2500" dirty="0">
                <a:solidFill>
                  <a:schemeClr val="bg1"/>
                </a:solidFill>
              </a:rPr>
              <a:t>Contribute to effective team-working, MDT</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Communicate to influence policy makers and inform future direction of profession</a:t>
            </a:r>
          </a:p>
          <a:p>
            <a:endParaRPr lang="en-GB" sz="1500" dirty="0">
              <a:solidFill>
                <a:schemeClr val="bg1"/>
              </a:solidFill>
            </a:endParaRPr>
          </a:p>
          <a:p>
            <a:pPr marL="342900" indent="-342900">
              <a:buFont typeface="Arial" panose="020B0604020202020204" pitchFamily="34" charset="0"/>
              <a:buChar char="•"/>
            </a:pPr>
            <a:r>
              <a:rPr lang="en-GB" sz="2500" dirty="0">
                <a:solidFill>
                  <a:schemeClr val="bg1"/>
                </a:solidFill>
              </a:rPr>
              <a:t>Innovation, education, leadership, research nationally &amp; internationally</a:t>
            </a:r>
          </a:p>
        </p:txBody>
      </p:sp>
    </p:spTree>
    <p:extLst>
      <p:ext uri="{BB962C8B-B14F-4D97-AF65-F5344CB8AC3E}">
        <p14:creationId xmlns:p14="http://schemas.microsoft.com/office/powerpoint/2010/main" val="5300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370793" y="0"/>
            <a:ext cx="9718087" cy="1325563"/>
          </a:xfrm>
        </p:spPr>
        <p:txBody>
          <a:bodyPr>
            <a:normAutofit/>
          </a:bodyPr>
          <a:lstStyle/>
          <a:p>
            <a:r>
              <a:rPr lang="en-GB" dirty="0"/>
              <a:t>Course content: All options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3" name="Diagram 2">
            <a:extLst>
              <a:ext uri="{FF2B5EF4-FFF2-40B4-BE49-F238E27FC236}">
                <a16:creationId xmlns:a16="http://schemas.microsoft.com/office/drawing/2014/main" id="{238E9179-97A4-4873-8E8F-46C897507524}"/>
              </a:ext>
            </a:extLst>
          </p:cNvPr>
          <p:cNvGraphicFramePr/>
          <p:nvPr>
            <p:extLst>
              <p:ext uri="{D42A27DB-BD31-4B8C-83A1-F6EECF244321}">
                <p14:modId xmlns:p14="http://schemas.microsoft.com/office/powerpoint/2010/main" val="670923144"/>
              </p:ext>
            </p:extLst>
          </p:nvPr>
        </p:nvGraphicFramePr>
        <p:xfrm>
          <a:off x="-1389427" y="1043086"/>
          <a:ext cx="9718087" cy="5751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87F971D7-CE63-46FC-87C8-F72B4510D1C1}"/>
              </a:ext>
            </a:extLst>
          </p:cNvPr>
          <p:cNvGraphicFramePr/>
          <p:nvPr>
            <p:extLst>
              <p:ext uri="{D42A27DB-BD31-4B8C-83A1-F6EECF244321}">
                <p14:modId xmlns:p14="http://schemas.microsoft.com/office/powerpoint/2010/main" val="1898153762"/>
              </p:ext>
            </p:extLst>
          </p:nvPr>
        </p:nvGraphicFramePr>
        <p:xfrm>
          <a:off x="4350757" y="1023347"/>
          <a:ext cx="5399081" cy="43397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796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199026"/>
            <a:ext cx="8952450" cy="1325563"/>
          </a:xfrm>
        </p:spPr>
        <p:txBody>
          <a:bodyPr>
            <a:normAutofit/>
          </a:bodyPr>
          <a:lstStyle/>
          <a:p>
            <a:r>
              <a:rPr lang="en-GB" b="1" dirty="0"/>
              <a:t>ACTIVITY 1: Focused v </a:t>
            </a:r>
            <a:r>
              <a:rPr lang="en-GB" b="1" dirty="0" err="1"/>
              <a:t>Pg</a:t>
            </a:r>
            <a:r>
              <a:rPr lang="en-GB" b="1" dirty="0"/>
              <a:t> programme?</a:t>
            </a:r>
            <a:endParaRPr lang="en-GB" dirty="0"/>
          </a:p>
        </p:txBody>
      </p:sp>
      <p:graphicFrame>
        <p:nvGraphicFramePr>
          <p:cNvPr id="3" name="Content Placeholder 2">
            <a:extLst>
              <a:ext uri="{FF2B5EF4-FFF2-40B4-BE49-F238E27FC236}">
                <a16:creationId xmlns:a16="http://schemas.microsoft.com/office/drawing/2014/main" id="{FD60FC9B-4883-4DF8-A898-E3D90816D019}"/>
              </a:ext>
            </a:extLst>
          </p:cNvPr>
          <p:cNvGraphicFramePr>
            <a:graphicFrameLocks noGrp="1"/>
          </p:cNvGraphicFramePr>
          <p:nvPr>
            <p:ph idx="1"/>
            <p:extLst>
              <p:ext uri="{D42A27DB-BD31-4B8C-83A1-F6EECF244321}">
                <p14:modId xmlns:p14="http://schemas.microsoft.com/office/powerpoint/2010/main" val="849567139"/>
              </p:ext>
            </p:extLst>
          </p:nvPr>
        </p:nvGraphicFramePr>
        <p:xfrm>
          <a:off x="-1504791" y="1029772"/>
          <a:ext cx="9671050"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
        <p:nvSpPr>
          <p:cNvPr id="5" name="Rectangle 4">
            <a:extLst>
              <a:ext uri="{FF2B5EF4-FFF2-40B4-BE49-F238E27FC236}">
                <a16:creationId xmlns:a16="http://schemas.microsoft.com/office/drawing/2014/main" id="{3AF1F956-0F79-4032-AD57-24BC15AA0A58}"/>
              </a:ext>
            </a:extLst>
          </p:cNvPr>
          <p:cNvSpPr/>
          <p:nvPr/>
        </p:nvSpPr>
        <p:spPr>
          <a:xfrm>
            <a:off x="176211" y="6411397"/>
            <a:ext cx="7624763" cy="369332"/>
          </a:xfrm>
          <a:prstGeom prst="rect">
            <a:avLst/>
          </a:prstGeom>
        </p:spPr>
        <p:txBody>
          <a:bodyPr wrap="square">
            <a:spAutoFit/>
          </a:bodyPr>
          <a:lstStyle/>
          <a:p>
            <a:r>
              <a:rPr lang="en-GB" dirty="0">
                <a:hlinkClick r:id="rId8"/>
              </a:rPr>
              <a:t>http://www.case-uk.org/information/publications/focused-courses/</a:t>
            </a:r>
            <a:endParaRPr lang="en-GB" dirty="0"/>
          </a:p>
        </p:txBody>
      </p:sp>
      <p:sp>
        <p:nvSpPr>
          <p:cNvPr id="6" name="Speech Bubble: Oval 5">
            <a:extLst>
              <a:ext uri="{FF2B5EF4-FFF2-40B4-BE49-F238E27FC236}">
                <a16:creationId xmlns:a16="http://schemas.microsoft.com/office/drawing/2014/main" id="{7BB77FD0-DEF0-45BC-943C-18B1DFE4B392}"/>
              </a:ext>
            </a:extLst>
          </p:cNvPr>
          <p:cNvSpPr/>
          <p:nvPr/>
        </p:nvSpPr>
        <p:spPr>
          <a:xfrm>
            <a:off x="6243639" y="77270"/>
            <a:ext cx="5948362" cy="5750957"/>
          </a:xfrm>
          <a:prstGeom prst="wedgeEllipseCallout">
            <a:avLst>
              <a:gd name="adj1" fmla="val -70626"/>
              <a:gd name="adj2" fmla="val 20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Focused Courses </a:t>
            </a:r>
          </a:p>
          <a:p>
            <a:pPr marL="285750" indent="-285750">
              <a:buFont typeface="Arial" panose="020B0604020202020204" pitchFamily="34" charset="0"/>
              <a:buChar char="•"/>
            </a:pPr>
            <a:r>
              <a:rPr lang="en-GB" dirty="0">
                <a:solidFill>
                  <a:srgbClr val="FFFF00"/>
                </a:solidFill>
              </a:rPr>
              <a:t>Specific limited </a:t>
            </a:r>
            <a:r>
              <a:rPr lang="en-GB" dirty="0"/>
              <a:t>area of clinical practice </a:t>
            </a:r>
          </a:p>
          <a:p>
            <a:pPr marL="285750" indent="-285750">
              <a:buFont typeface="Arial" panose="020B0604020202020204" pitchFamily="34" charset="0"/>
              <a:buChar char="•"/>
            </a:pPr>
            <a:r>
              <a:rPr lang="en-GB" dirty="0">
                <a:solidFill>
                  <a:srgbClr val="FFFF00"/>
                </a:solidFill>
              </a:rPr>
              <a:t>Competent and safe </a:t>
            </a:r>
            <a:r>
              <a:rPr lang="en-GB" dirty="0"/>
              <a:t>to undertake, interpret, analyse and report focused ultrasound examinations </a:t>
            </a:r>
            <a:r>
              <a:rPr lang="en-GB" dirty="0">
                <a:solidFill>
                  <a:srgbClr val="FFFF00"/>
                </a:solidFill>
              </a:rPr>
              <a:t>in that defined area of clinical practice. </a:t>
            </a:r>
          </a:p>
          <a:p>
            <a:pPr marL="285750" indent="-285750">
              <a:buFont typeface="Arial" panose="020B0604020202020204" pitchFamily="34" charset="0"/>
              <a:buChar char="•"/>
            </a:pPr>
            <a:r>
              <a:rPr lang="en-GB" dirty="0"/>
              <a:t>Achieve competence in a </a:t>
            </a:r>
            <a:r>
              <a:rPr lang="en-GB" dirty="0">
                <a:solidFill>
                  <a:srgbClr val="FFFF00"/>
                </a:solidFill>
              </a:rPr>
              <a:t>clearly defined set of skills</a:t>
            </a:r>
            <a:r>
              <a:rPr lang="en-GB" dirty="0"/>
              <a:t> that are a subset of those covered by a full CASE accredited module in that area.</a:t>
            </a:r>
          </a:p>
          <a:p>
            <a:pPr marL="285750" indent="-285750">
              <a:buFont typeface="Arial" panose="020B0604020202020204" pitchFamily="34" charset="0"/>
              <a:buChar char="•"/>
            </a:pPr>
            <a:r>
              <a:rPr lang="en-GB" dirty="0">
                <a:solidFill>
                  <a:srgbClr val="FFFF00"/>
                </a:solidFill>
              </a:rPr>
              <a:t>Same clinical practice and academic standards</a:t>
            </a:r>
            <a:r>
              <a:rPr lang="en-GB" dirty="0"/>
              <a:t> as found in any full programme that CASE accredits. </a:t>
            </a:r>
          </a:p>
        </p:txBody>
      </p:sp>
      <p:sp>
        <p:nvSpPr>
          <p:cNvPr id="8" name="Speech Bubble: Rectangle 7">
            <a:extLst>
              <a:ext uri="{FF2B5EF4-FFF2-40B4-BE49-F238E27FC236}">
                <a16:creationId xmlns:a16="http://schemas.microsoft.com/office/drawing/2014/main" id="{1D5C470D-AC08-4FD7-9CF2-4902453295EB}"/>
              </a:ext>
            </a:extLst>
          </p:cNvPr>
          <p:cNvSpPr/>
          <p:nvPr/>
        </p:nvSpPr>
        <p:spPr>
          <a:xfrm>
            <a:off x="0" y="1271588"/>
            <a:ext cx="1985963" cy="1921650"/>
          </a:xfrm>
          <a:prstGeom prst="wedgeRectCallout">
            <a:avLst>
              <a:gd name="adj1" fmla="val 116886"/>
              <a:gd name="adj2" fmla="val 91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 Focused Course should not be imported into a full ultrasound programme</a:t>
            </a:r>
          </a:p>
        </p:txBody>
      </p:sp>
    </p:spTree>
    <p:extLst>
      <p:ext uri="{BB962C8B-B14F-4D97-AF65-F5344CB8AC3E}">
        <p14:creationId xmlns:p14="http://schemas.microsoft.com/office/powerpoint/2010/main" val="3388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547650" y="0"/>
            <a:ext cx="7474172" cy="1325563"/>
          </a:xfrm>
        </p:spPr>
        <p:txBody>
          <a:bodyPr>
            <a:normAutofit/>
          </a:bodyPr>
          <a:lstStyle/>
          <a:p>
            <a:r>
              <a:rPr lang="en-GB" b="1" dirty="0"/>
              <a:t>ACTIVITY 1:</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549689" y="1290345"/>
            <a:ext cx="8952451" cy="5085346"/>
          </a:xfrm>
        </p:spPr>
        <p:txBody>
          <a:bodyPr anchor="ctr">
            <a:normAutofit/>
          </a:bodyPr>
          <a:lstStyle/>
          <a:p>
            <a:pPr marL="0" indent="0">
              <a:buNone/>
            </a:pPr>
            <a:r>
              <a:rPr lang="en-GB" b="1" dirty="0"/>
              <a:t>Individually:</a:t>
            </a:r>
          </a:p>
          <a:p>
            <a:r>
              <a:rPr lang="en-GB" dirty="0"/>
              <a:t>List all types of ultrasound practice that you can think of.</a:t>
            </a:r>
          </a:p>
          <a:p>
            <a:r>
              <a:rPr lang="en-GB" dirty="0"/>
              <a:t>Separate the list into four columns</a:t>
            </a:r>
          </a:p>
          <a:p>
            <a:pPr marL="0" indent="0">
              <a:buNone/>
            </a:pPr>
            <a:r>
              <a:rPr lang="en-GB" b="1" dirty="0"/>
              <a:t>Group:</a:t>
            </a:r>
          </a:p>
          <a:p>
            <a:r>
              <a:rPr lang="en-GB" dirty="0"/>
              <a:t>Compare and discuss</a:t>
            </a:r>
          </a:p>
          <a:p>
            <a:pPr marL="0" indent="0">
              <a:buNone/>
            </a:pPr>
            <a:endParaRPr lang="en-GB" dirty="0"/>
          </a:p>
          <a:p>
            <a:endParaRPr lang="en-GB" dirty="0"/>
          </a:p>
          <a:p>
            <a:endParaRPr lang="en-GB" dirty="0"/>
          </a:p>
          <a:p>
            <a:endParaRPr lang="en-GB" dirty="0"/>
          </a:p>
          <a:p>
            <a:pPr marL="0" indent="0">
              <a:buNone/>
            </a:pPr>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3" name="Table 2">
            <a:extLst>
              <a:ext uri="{FF2B5EF4-FFF2-40B4-BE49-F238E27FC236}">
                <a16:creationId xmlns:a16="http://schemas.microsoft.com/office/drawing/2014/main" id="{5D4C5709-863E-43D6-B209-FDEBDD1D00BC}"/>
              </a:ext>
            </a:extLst>
          </p:cNvPr>
          <p:cNvGraphicFramePr>
            <a:graphicFrameLocks noGrp="1"/>
          </p:cNvGraphicFramePr>
          <p:nvPr>
            <p:extLst>
              <p:ext uri="{D42A27DB-BD31-4B8C-83A1-F6EECF244321}">
                <p14:modId xmlns:p14="http://schemas.microsoft.com/office/powerpoint/2010/main" val="13232168"/>
              </p:ext>
            </p:extLst>
          </p:nvPr>
        </p:nvGraphicFramePr>
        <p:xfrm>
          <a:off x="547650" y="4069012"/>
          <a:ext cx="8706792" cy="2556384"/>
        </p:xfrm>
        <a:graphic>
          <a:graphicData uri="http://schemas.openxmlformats.org/drawingml/2006/table">
            <a:tbl>
              <a:tblPr firstRow="1" bandRow="1">
                <a:tableStyleId>{5C22544A-7EE6-4342-B048-85BDC9FD1C3A}</a:tableStyleId>
              </a:tblPr>
              <a:tblGrid>
                <a:gridCol w="2176698">
                  <a:extLst>
                    <a:ext uri="{9D8B030D-6E8A-4147-A177-3AD203B41FA5}">
                      <a16:colId xmlns:a16="http://schemas.microsoft.com/office/drawing/2014/main" val="3798695737"/>
                    </a:ext>
                  </a:extLst>
                </a:gridCol>
                <a:gridCol w="2176698">
                  <a:extLst>
                    <a:ext uri="{9D8B030D-6E8A-4147-A177-3AD203B41FA5}">
                      <a16:colId xmlns:a16="http://schemas.microsoft.com/office/drawing/2014/main" val="3500774568"/>
                    </a:ext>
                  </a:extLst>
                </a:gridCol>
                <a:gridCol w="2176698">
                  <a:extLst>
                    <a:ext uri="{9D8B030D-6E8A-4147-A177-3AD203B41FA5}">
                      <a16:colId xmlns:a16="http://schemas.microsoft.com/office/drawing/2014/main" val="2092118685"/>
                    </a:ext>
                  </a:extLst>
                </a:gridCol>
                <a:gridCol w="2176698">
                  <a:extLst>
                    <a:ext uri="{9D8B030D-6E8A-4147-A177-3AD203B41FA5}">
                      <a16:colId xmlns:a16="http://schemas.microsoft.com/office/drawing/2014/main" val="3134046549"/>
                    </a:ext>
                  </a:extLst>
                </a:gridCol>
              </a:tblGrid>
              <a:tr h="1058082">
                <a:tc>
                  <a:txBody>
                    <a:bodyPr/>
                    <a:lstStyle/>
                    <a:p>
                      <a:r>
                        <a:rPr lang="en-GB" b="0" dirty="0"/>
                        <a:t>Focused course  - new skill</a:t>
                      </a:r>
                    </a:p>
                  </a:txBody>
                  <a:tcPr/>
                </a:tc>
                <a:tc>
                  <a:txBody>
                    <a:bodyPr/>
                    <a:lstStyle/>
                    <a:p>
                      <a:r>
                        <a:rPr lang="en-GB" b="0" dirty="0"/>
                        <a:t>Focused course – for existing practitioners</a:t>
                      </a:r>
                    </a:p>
                  </a:txBody>
                  <a:tcPr/>
                </a:tc>
                <a:tc>
                  <a:txBody>
                    <a:bodyPr/>
                    <a:lstStyle/>
                    <a:p>
                      <a:r>
                        <a:rPr lang="en-GB" b="0" dirty="0" err="1"/>
                        <a:t>Pg</a:t>
                      </a:r>
                      <a:r>
                        <a:rPr lang="en-GB" b="0" dirty="0"/>
                        <a:t> programme</a:t>
                      </a:r>
                    </a:p>
                    <a:p>
                      <a:r>
                        <a:rPr lang="en-GB" b="0" dirty="0"/>
                        <a:t>e.g. PgC</a:t>
                      </a:r>
                    </a:p>
                  </a:txBody>
                  <a:tcPr/>
                </a:tc>
                <a:tc>
                  <a:txBody>
                    <a:bodyPr/>
                    <a:lstStyle/>
                    <a:p>
                      <a:r>
                        <a:rPr lang="en-GB" b="0" dirty="0"/>
                        <a:t>Unsure </a:t>
                      </a:r>
                    </a:p>
                  </a:txBody>
                  <a:tcPr/>
                </a:tc>
                <a:extLst>
                  <a:ext uri="{0D108BD9-81ED-4DB2-BD59-A6C34878D82A}">
                    <a16:rowId xmlns:a16="http://schemas.microsoft.com/office/drawing/2014/main" val="2452590467"/>
                  </a:ext>
                </a:extLst>
              </a:tr>
              <a:tr h="429111">
                <a:tc>
                  <a:txBody>
                    <a:bodyPr/>
                    <a:lstStyle/>
                    <a:p>
                      <a:r>
                        <a:rPr lang="en-GB" dirty="0"/>
                        <a:t>e.g.</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62558448"/>
                  </a:ext>
                </a:extLst>
              </a:tr>
              <a:tr h="429111">
                <a:tc>
                  <a:txBody>
                    <a:bodyPr/>
                    <a:lstStyle/>
                    <a:p>
                      <a:r>
                        <a:rPr lang="en-GB" dirty="0"/>
                        <a:t>AAA screening</a:t>
                      </a:r>
                    </a:p>
                  </a:txBody>
                  <a:tcPr/>
                </a:tc>
                <a:tc>
                  <a:txBody>
                    <a:bodyPr/>
                    <a:lstStyle/>
                    <a:p>
                      <a:r>
                        <a:rPr lang="en-GB" dirty="0"/>
                        <a:t>MSK joint injections </a:t>
                      </a:r>
                    </a:p>
                  </a:txBody>
                  <a:tcPr/>
                </a:tc>
                <a:tc>
                  <a:txBody>
                    <a:bodyPr/>
                    <a:lstStyle/>
                    <a:p>
                      <a:r>
                        <a:rPr lang="en-GB" dirty="0"/>
                        <a:t>Abdominal ultrasound</a:t>
                      </a:r>
                    </a:p>
                  </a:txBody>
                  <a:tcPr/>
                </a:tc>
                <a:tc>
                  <a:txBody>
                    <a:bodyPr/>
                    <a:lstStyle/>
                    <a:p>
                      <a:endParaRPr lang="en-GB" dirty="0"/>
                    </a:p>
                  </a:txBody>
                  <a:tcPr/>
                </a:tc>
                <a:extLst>
                  <a:ext uri="{0D108BD9-81ED-4DB2-BD59-A6C34878D82A}">
                    <a16:rowId xmlns:a16="http://schemas.microsoft.com/office/drawing/2014/main" val="453710471"/>
                  </a:ext>
                </a:extLst>
              </a:tr>
              <a:tr h="42911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54451423"/>
                  </a:ext>
                </a:extLst>
              </a:tr>
            </a:tbl>
          </a:graphicData>
        </a:graphic>
      </p:graphicFrame>
    </p:spTree>
    <p:extLst>
      <p:ext uri="{BB962C8B-B14F-4D97-AF65-F5344CB8AC3E}">
        <p14:creationId xmlns:p14="http://schemas.microsoft.com/office/powerpoint/2010/main" val="383149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0" y="104339"/>
            <a:ext cx="9718087" cy="1325563"/>
          </a:xfrm>
        </p:spPr>
        <p:txBody>
          <a:bodyPr>
            <a:normAutofit fontScale="90000"/>
          </a:bodyPr>
          <a:lstStyle/>
          <a:p>
            <a:r>
              <a:rPr lang="en-GB" b="1" dirty="0"/>
              <a:t>ACTIVITY 2: </a:t>
            </a:r>
            <a:r>
              <a:rPr lang="en-GB" dirty="0"/>
              <a:t>What additional things need to be considered for direct entry ultrasound?</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4" name="Diagram 3">
            <a:extLst>
              <a:ext uri="{FF2B5EF4-FFF2-40B4-BE49-F238E27FC236}">
                <a16:creationId xmlns:a16="http://schemas.microsoft.com/office/drawing/2014/main" id="{391EE59E-D172-43FE-865E-137D84C5B35E}"/>
              </a:ext>
            </a:extLst>
          </p:cNvPr>
          <p:cNvGraphicFramePr/>
          <p:nvPr>
            <p:extLst>
              <p:ext uri="{D42A27DB-BD31-4B8C-83A1-F6EECF244321}">
                <p14:modId xmlns:p14="http://schemas.microsoft.com/office/powerpoint/2010/main" val="1572422894"/>
              </p:ext>
            </p:extLst>
          </p:nvPr>
        </p:nvGraphicFramePr>
        <p:xfrm>
          <a:off x="2026539" y="767120"/>
          <a:ext cx="8259762"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ands, Washing, Hygiene, Wash, Sanitation, Tap, Saucet">
            <a:extLst>
              <a:ext uri="{FF2B5EF4-FFF2-40B4-BE49-F238E27FC236}">
                <a16:creationId xmlns:a16="http://schemas.microsoft.com/office/drawing/2014/main" id="{5348D423-D711-45CB-AC02-C2884B8810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14" y="1895912"/>
            <a:ext cx="3374727" cy="430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831629" y="325046"/>
            <a:ext cx="7474172" cy="1325563"/>
          </a:xfrm>
        </p:spPr>
        <p:txBody>
          <a:bodyPr>
            <a:normAutofit/>
          </a:bodyPr>
          <a:lstStyle/>
          <a:p>
            <a:r>
              <a:rPr lang="en-GB" dirty="0"/>
              <a:t>Conclusion</a:t>
            </a:r>
          </a:p>
        </p:txBody>
      </p:sp>
      <p:sp>
        <p:nvSpPr>
          <p:cNvPr id="3" name="Content Placeholder 2">
            <a:extLst>
              <a:ext uri="{FF2B5EF4-FFF2-40B4-BE49-F238E27FC236}">
                <a16:creationId xmlns:a16="http://schemas.microsoft.com/office/drawing/2014/main" id="{B166BC94-18D7-42B5-9EE7-0B988DB257BE}"/>
              </a:ext>
            </a:extLst>
          </p:cNvPr>
          <p:cNvSpPr>
            <a:spLocks noGrp="1"/>
          </p:cNvSpPr>
          <p:nvPr>
            <p:ph idx="1"/>
          </p:nvPr>
        </p:nvSpPr>
        <p:spPr>
          <a:xfrm>
            <a:off x="831629" y="1953127"/>
            <a:ext cx="7778971" cy="4579827"/>
          </a:xfrm>
        </p:spPr>
        <p:txBody>
          <a:bodyPr anchor="ctr">
            <a:normAutofit/>
          </a:bodyPr>
          <a:lstStyle/>
          <a:p>
            <a:pPr marL="0" indent="0">
              <a:buNone/>
            </a:pPr>
            <a:r>
              <a:rPr lang="en-GB" sz="2400" dirty="0"/>
              <a:t>Changes within ultrasound education need clear, streamlined processes.</a:t>
            </a:r>
          </a:p>
          <a:p>
            <a:pPr marL="0" indent="0">
              <a:buNone/>
            </a:pPr>
            <a:endParaRPr lang="en-GB" sz="2400" dirty="0"/>
          </a:p>
          <a:p>
            <a:pPr marL="0" indent="0">
              <a:buNone/>
            </a:pPr>
            <a:r>
              <a:rPr lang="en-GB" sz="2400" dirty="0"/>
              <a:t>CASE need to ensure rigorous review of programmes and courses to ensure patient safety.</a:t>
            </a:r>
          </a:p>
          <a:p>
            <a:pPr marL="0" indent="0">
              <a:buNone/>
            </a:pPr>
            <a:endParaRPr lang="en-GB" sz="2400" dirty="0"/>
          </a:p>
          <a:p>
            <a:pPr marL="0" indent="0">
              <a:buNone/>
            </a:pPr>
            <a:r>
              <a:rPr lang="en-GB" sz="2400" dirty="0"/>
              <a:t>Accreditors need to be aware of the differences between focused courses and </a:t>
            </a:r>
            <a:r>
              <a:rPr lang="en-GB" sz="2400" dirty="0" err="1"/>
              <a:t>Pg</a:t>
            </a:r>
            <a:r>
              <a:rPr lang="en-GB" sz="2400" dirty="0"/>
              <a:t> programmes.</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Tree>
    <p:extLst>
      <p:ext uri="{BB962C8B-B14F-4D97-AF65-F5344CB8AC3E}">
        <p14:creationId xmlns:p14="http://schemas.microsoft.com/office/powerpoint/2010/main" val="372520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1136428" y="627564"/>
            <a:ext cx="7474172" cy="1325563"/>
          </a:xfrm>
        </p:spPr>
        <p:txBody>
          <a:bodyPr>
            <a:normAutofit/>
          </a:bodyPr>
          <a:lstStyle/>
          <a:p>
            <a:r>
              <a:rPr lang="en-GB" dirty="0"/>
              <a:t>CASE documents and processes</a:t>
            </a:r>
          </a:p>
        </p:txBody>
      </p:sp>
      <p:sp>
        <p:nvSpPr>
          <p:cNvPr id="3" name="Content Placeholder 2">
            <a:extLst>
              <a:ext uri="{FF2B5EF4-FFF2-40B4-BE49-F238E27FC236}">
                <a16:creationId xmlns:a16="http://schemas.microsoft.com/office/drawing/2014/main" id="{B166BC94-18D7-42B5-9EE7-0B988DB257BE}"/>
              </a:ext>
            </a:extLst>
          </p:cNvPr>
          <p:cNvSpPr>
            <a:spLocks noGrp="1"/>
          </p:cNvSpPr>
          <p:nvPr>
            <p:ph idx="1"/>
          </p:nvPr>
        </p:nvSpPr>
        <p:spPr>
          <a:xfrm>
            <a:off x="1136429" y="2278173"/>
            <a:ext cx="6467867" cy="3450613"/>
          </a:xfrm>
        </p:spPr>
        <p:txBody>
          <a:bodyPr anchor="ctr">
            <a:normAutofit/>
          </a:bodyPr>
          <a:lstStyle/>
          <a:p>
            <a:pPr marL="0" indent="0">
              <a:buNone/>
            </a:pPr>
            <a:r>
              <a:rPr lang="en-GB" sz="2400" dirty="0">
                <a:hlinkClick r:id="rId2"/>
              </a:rPr>
              <a:t>Available at:</a:t>
            </a:r>
          </a:p>
          <a:p>
            <a:pPr marL="0" indent="0">
              <a:buNone/>
            </a:pPr>
            <a:r>
              <a:rPr lang="en-GB" sz="2400" dirty="0">
                <a:hlinkClick r:id="rId2"/>
              </a:rPr>
              <a:t>http://www.case-uk.org/</a:t>
            </a:r>
            <a:endParaRPr lang="en-GB" sz="2400" dirty="0"/>
          </a:p>
          <a:p>
            <a:pPr marL="0" indent="0">
              <a:buNone/>
            </a:pPr>
            <a:endParaRPr lang="en-GB"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Tree>
    <p:extLst>
      <p:ext uri="{BB962C8B-B14F-4D97-AF65-F5344CB8AC3E}">
        <p14:creationId xmlns:p14="http://schemas.microsoft.com/office/powerpoint/2010/main" val="243884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554139" y="223544"/>
            <a:ext cx="7474172" cy="1325563"/>
          </a:xfrm>
        </p:spPr>
        <p:txBody>
          <a:bodyPr>
            <a:normAutofit/>
          </a:bodyPr>
          <a:lstStyle/>
          <a:p>
            <a:r>
              <a:rPr lang="en-GB" dirty="0"/>
              <a:t>What is CASE?</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549689" y="548861"/>
            <a:ext cx="8952451" cy="5085346"/>
          </a:xfrm>
        </p:spPr>
        <p:txBody>
          <a:bodyPr anchor="ctr">
            <a:normAutofit/>
          </a:bodyPr>
          <a:lstStyle/>
          <a:p>
            <a:pPr marL="0" indent="0">
              <a:buNone/>
            </a:pPr>
            <a:r>
              <a:rPr lang="en-GB" dirty="0"/>
              <a:t>Consortium for the Accreditation of Sonographic Education</a:t>
            </a:r>
          </a:p>
          <a:p>
            <a:pPr marL="0" indent="0">
              <a:buNone/>
            </a:pPr>
            <a:endParaRPr lang="en-GB" dirty="0"/>
          </a:p>
          <a:p>
            <a:pPr marL="0" indent="0">
              <a:buNone/>
            </a:pPr>
            <a:r>
              <a:rPr lang="en-GB" dirty="0"/>
              <a:t>‘Consortium’ = a group of companies or people with the  same goal who are working together to achieve that goal </a:t>
            </a:r>
            <a:r>
              <a:rPr lang="en-GB" sz="2200" i="1" dirty="0"/>
              <a:t>(Cambridge English Dictionary)</a:t>
            </a:r>
          </a:p>
          <a:p>
            <a:pPr marL="0" indent="0">
              <a:buNone/>
            </a:pPr>
            <a:endParaRPr lang="en-GB" dirty="0"/>
          </a:p>
          <a:p>
            <a:pPr marL="0" indent="0">
              <a:buNone/>
            </a:pPr>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pic>
        <p:nvPicPr>
          <p:cNvPr id="3" name="Picture 2">
            <a:extLst>
              <a:ext uri="{FF2B5EF4-FFF2-40B4-BE49-F238E27FC236}">
                <a16:creationId xmlns:a16="http://schemas.microsoft.com/office/drawing/2014/main" id="{BB28D6C0-8108-4DF7-9968-9D0A08673371}"/>
              </a:ext>
            </a:extLst>
          </p:cNvPr>
          <p:cNvPicPr>
            <a:picLocks noChangeAspect="1"/>
          </p:cNvPicPr>
          <p:nvPr/>
        </p:nvPicPr>
        <p:blipFill>
          <a:blip r:embed="rId4"/>
          <a:stretch>
            <a:fillRect/>
          </a:stretch>
        </p:blipFill>
        <p:spPr>
          <a:xfrm>
            <a:off x="80265" y="4410414"/>
            <a:ext cx="8421921" cy="2447586"/>
          </a:xfrm>
          <a:prstGeom prst="rect">
            <a:avLst/>
          </a:prstGeom>
        </p:spPr>
      </p:pic>
    </p:spTree>
    <p:extLst>
      <p:ext uri="{BB962C8B-B14F-4D97-AF65-F5344CB8AC3E}">
        <p14:creationId xmlns:p14="http://schemas.microsoft.com/office/powerpoint/2010/main" val="42564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516010" y="183064"/>
            <a:ext cx="7474172" cy="1325563"/>
          </a:xfrm>
        </p:spPr>
        <p:txBody>
          <a:bodyPr>
            <a:normAutofit/>
          </a:bodyPr>
          <a:lstStyle/>
          <a:p>
            <a:r>
              <a:rPr lang="en-GB" dirty="0"/>
              <a:t>CASE principles</a:t>
            </a:r>
          </a:p>
        </p:txBody>
      </p:sp>
      <p:graphicFrame>
        <p:nvGraphicFramePr>
          <p:cNvPr id="3" name="Content Placeholder 2">
            <a:extLst>
              <a:ext uri="{FF2B5EF4-FFF2-40B4-BE49-F238E27FC236}">
                <a16:creationId xmlns:a16="http://schemas.microsoft.com/office/drawing/2014/main" id="{5B3B469E-650E-402A-AE7E-C31D693BB32F}"/>
              </a:ext>
            </a:extLst>
          </p:cNvPr>
          <p:cNvGraphicFramePr>
            <a:graphicFrameLocks noGrp="1"/>
          </p:cNvGraphicFramePr>
          <p:nvPr>
            <p:ph idx="1"/>
            <p:extLst>
              <p:ext uri="{D42A27DB-BD31-4B8C-83A1-F6EECF244321}">
                <p14:modId xmlns:p14="http://schemas.microsoft.com/office/powerpoint/2010/main" val="3406922661"/>
              </p:ext>
            </p:extLst>
          </p:nvPr>
        </p:nvGraphicFramePr>
        <p:xfrm>
          <a:off x="0" y="1341120"/>
          <a:ext cx="9254442" cy="551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Tree>
    <p:extLst>
      <p:ext uri="{BB962C8B-B14F-4D97-AF65-F5344CB8AC3E}">
        <p14:creationId xmlns:p14="http://schemas.microsoft.com/office/powerpoint/2010/main" val="293198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633276" y="341814"/>
            <a:ext cx="7474172" cy="1325563"/>
          </a:xfrm>
        </p:spPr>
        <p:txBody>
          <a:bodyPr>
            <a:normAutofit/>
          </a:bodyPr>
          <a:lstStyle/>
          <a:p>
            <a:r>
              <a:rPr lang="en-GB" dirty="0"/>
              <a:t>Challenges ahead for CASE?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8" name="Content Placeholder 7">
            <a:extLst>
              <a:ext uri="{FF2B5EF4-FFF2-40B4-BE49-F238E27FC236}">
                <a16:creationId xmlns:a16="http://schemas.microsoft.com/office/drawing/2014/main" id="{6AC84BC8-ABAC-406C-90EE-A41B640A13FF}"/>
              </a:ext>
            </a:extLst>
          </p:cNvPr>
          <p:cNvGraphicFramePr>
            <a:graphicFrameLocks noGrp="1"/>
          </p:cNvGraphicFramePr>
          <p:nvPr>
            <p:ph idx="1"/>
            <p:extLst>
              <p:ext uri="{D42A27DB-BD31-4B8C-83A1-F6EECF244321}">
                <p14:modId xmlns:p14="http://schemas.microsoft.com/office/powerpoint/2010/main" val="3905947386"/>
              </p:ext>
            </p:extLst>
          </p:nvPr>
        </p:nvGraphicFramePr>
        <p:xfrm>
          <a:off x="0" y="1902593"/>
          <a:ext cx="8915400" cy="4737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64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7474172" cy="1325563"/>
          </a:xfrm>
        </p:spPr>
        <p:txBody>
          <a:bodyPr>
            <a:normAutofit/>
          </a:bodyPr>
          <a:lstStyle/>
          <a:p>
            <a:r>
              <a:rPr lang="en-GB" dirty="0"/>
              <a:t>HEE’s mandate objective</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r>
              <a:rPr lang="en-GB" dirty="0"/>
              <a:t>“</a:t>
            </a:r>
            <a:r>
              <a:rPr lang="en-GB" i="1" dirty="0"/>
              <a:t>ensure that the NHS has available the right number of trained staff to deliver current and future demand for diagnostic tests… ensure sufficient numbers of suitably qualified sonographers to maintain ultrasound services”</a:t>
            </a:r>
          </a:p>
          <a:p>
            <a:pPr marL="0" indent="0">
              <a:buNone/>
            </a:pPr>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
        <p:nvSpPr>
          <p:cNvPr id="8" name="Rectangle 7">
            <a:extLst>
              <a:ext uri="{FF2B5EF4-FFF2-40B4-BE49-F238E27FC236}">
                <a16:creationId xmlns:a16="http://schemas.microsoft.com/office/drawing/2014/main" id="{8A1D1F3A-AFA2-49C8-9BEF-96F48F9DB942}"/>
              </a:ext>
            </a:extLst>
          </p:cNvPr>
          <p:cNvSpPr/>
          <p:nvPr/>
        </p:nvSpPr>
        <p:spPr>
          <a:xfrm>
            <a:off x="719210" y="5672810"/>
            <a:ext cx="8003232" cy="923330"/>
          </a:xfrm>
          <a:prstGeom prst="rect">
            <a:avLst/>
          </a:prstGeom>
        </p:spPr>
        <p:txBody>
          <a:bodyPr wrap="square">
            <a:spAutoFit/>
          </a:bodyPr>
          <a:lstStyle/>
          <a:p>
            <a:r>
              <a:rPr lang="en-GB" dirty="0">
                <a:solidFill>
                  <a:schemeClr val="accent1">
                    <a:lumMod val="50000"/>
                  </a:schemeClr>
                </a:solidFill>
                <a:latin typeface="Arial" panose="020B0604020202020204" pitchFamily="34" charset="0"/>
                <a:ea typeface="Times New Roman" panose="02020603050405020304" pitchFamily="18" charset="0"/>
                <a:cs typeface="Times New Roman" panose="02020603050405020304" pitchFamily="18" charset="0"/>
              </a:rPr>
              <a:t>DH (2016) Delivering high quality, effective, compassionate care: Developing the right people with the right skills and the right values. A mandate from the Government to Health Education England: April 2016 to March 2017</a:t>
            </a:r>
          </a:p>
        </p:txBody>
      </p:sp>
    </p:spTree>
    <p:extLst>
      <p:ext uri="{BB962C8B-B14F-4D97-AF65-F5344CB8AC3E}">
        <p14:creationId xmlns:p14="http://schemas.microsoft.com/office/powerpoint/2010/main" val="69205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604909" y="-12889"/>
            <a:ext cx="8167615" cy="1325563"/>
          </a:xfrm>
        </p:spPr>
        <p:txBody>
          <a:bodyPr>
            <a:normAutofit/>
          </a:bodyPr>
          <a:lstStyle/>
          <a:p>
            <a:r>
              <a:rPr lang="en-GB" dirty="0"/>
              <a:t>HEE project: stakeholders said</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8" name="Diagram 7">
            <a:extLst>
              <a:ext uri="{FF2B5EF4-FFF2-40B4-BE49-F238E27FC236}">
                <a16:creationId xmlns:a16="http://schemas.microsoft.com/office/drawing/2014/main" id="{861A5406-9E70-4B12-A78B-39347CC08487}"/>
              </a:ext>
            </a:extLst>
          </p:cNvPr>
          <p:cNvGraphicFramePr/>
          <p:nvPr>
            <p:extLst>
              <p:ext uri="{D42A27DB-BD31-4B8C-83A1-F6EECF244321}">
                <p14:modId xmlns:p14="http://schemas.microsoft.com/office/powerpoint/2010/main" val="1153970711"/>
              </p:ext>
            </p:extLst>
          </p:nvPr>
        </p:nvGraphicFramePr>
        <p:xfrm>
          <a:off x="0" y="1114554"/>
          <a:ext cx="8915400" cy="57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27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7474172" cy="1325563"/>
          </a:xfrm>
        </p:spPr>
        <p:txBody>
          <a:bodyPr>
            <a:normAutofit/>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HEE and stakeholders</a:t>
            </a:r>
            <a:endParaRPr lang="en-GB" dirty="0"/>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8" name="Content Placeholder 3">
            <a:extLst>
              <a:ext uri="{FF2B5EF4-FFF2-40B4-BE49-F238E27FC236}">
                <a16:creationId xmlns:a16="http://schemas.microsoft.com/office/drawing/2014/main" id="{1C0465CE-4FF3-4ED5-8796-06F399E5DB66}"/>
              </a:ext>
            </a:extLst>
          </p:cNvPr>
          <p:cNvGraphicFramePr>
            <a:graphicFrameLocks/>
          </p:cNvGraphicFramePr>
          <p:nvPr>
            <p:extLst>
              <p:ext uri="{D42A27DB-BD31-4B8C-83A1-F6EECF244321}">
                <p14:modId xmlns:p14="http://schemas.microsoft.com/office/powerpoint/2010/main" val="2375337863"/>
              </p:ext>
            </p:extLst>
          </p:nvPr>
        </p:nvGraphicFramePr>
        <p:xfrm>
          <a:off x="716280" y="1772815"/>
          <a:ext cx="7611969" cy="4720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53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297649"/>
            <a:ext cx="7474172" cy="1325563"/>
          </a:xfrm>
        </p:spPr>
        <p:txBody>
          <a:bodyPr>
            <a:normAutofit/>
          </a:bodyPr>
          <a:lstStyle/>
          <a:p>
            <a:r>
              <a:rPr lang="en-GB" dirty="0"/>
              <a:t>A Career Framework for the NHS (2004) </a:t>
            </a:r>
          </a:p>
        </p:txBody>
      </p:sp>
      <p:sp>
        <p:nvSpPr>
          <p:cNvPr id="4" name="Content Placeholder 3">
            <a:extLst>
              <a:ext uri="{FF2B5EF4-FFF2-40B4-BE49-F238E27FC236}">
                <a16:creationId xmlns:a16="http://schemas.microsoft.com/office/drawing/2014/main" id="{6621D5FB-76BE-4587-AB6B-D3EDAEC4774C}"/>
              </a:ext>
            </a:extLst>
          </p:cNvPr>
          <p:cNvSpPr>
            <a:spLocks noGrp="1"/>
          </p:cNvSpPr>
          <p:nvPr>
            <p:ph idx="1"/>
          </p:nvPr>
        </p:nvSpPr>
        <p:spPr>
          <a:xfrm>
            <a:off x="719210" y="1510794"/>
            <a:ext cx="8952451" cy="5085346"/>
          </a:xfrm>
        </p:spPr>
        <p:txBody>
          <a:bodyPr anchor="ctr">
            <a:normAutofit/>
          </a:bodyPr>
          <a:lstStyle/>
          <a:p>
            <a:endParaRPr lang="en-GB"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pic>
        <p:nvPicPr>
          <p:cNvPr id="8" name="Picture 7">
            <a:extLst>
              <a:ext uri="{FF2B5EF4-FFF2-40B4-BE49-F238E27FC236}">
                <a16:creationId xmlns:a16="http://schemas.microsoft.com/office/drawing/2014/main" id="{CBC53CF4-C305-4613-94D5-68CC95730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17" y="1953127"/>
            <a:ext cx="3696444" cy="397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248C746-B732-4BFF-AA99-144EBF159538}"/>
              </a:ext>
            </a:extLst>
          </p:cNvPr>
          <p:cNvPicPr>
            <a:picLocks noChangeAspect="1"/>
          </p:cNvPicPr>
          <p:nvPr/>
        </p:nvPicPr>
        <p:blipFill>
          <a:blip r:embed="rId4"/>
          <a:stretch>
            <a:fillRect/>
          </a:stretch>
        </p:blipFill>
        <p:spPr>
          <a:xfrm>
            <a:off x="4397152" y="910080"/>
            <a:ext cx="6486525" cy="5800725"/>
          </a:xfrm>
          <a:prstGeom prst="rect">
            <a:avLst/>
          </a:prstGeom>
        </p:spPr>
      </p:pic>
      <p:sp>
        <p:nvSpPr>
          <p:cNvPr id="10" name="Rectangle 9">
            <a:extLst>
              <a:ext uri="{FF2B5EF4-FFF2-40B4-BE49-F238E27FC236}">
                <a16:creationId xmlns:a16="http://schemas.microsoft.com/office/drawing/2014/main" id="{A1999D79-C1B2-44A3-9223-231EDB9C2A46}"/>
              </a:ext>
            </a:extLst>
          </p:cNvPr>
          <p:cNvSpPr/>
          <p:nvPr/>
        </p:nvSpPr>
        <p:spPr>
          <a:xfrm>
            <a:off x="-121096" y="6567780"/>
            <a:ext cx="9036496" cy="307777"/>
          </a:xfrm>
          <a:prstGeom prst="rect">
            <a:avLst/>
          </a:prstGeom>
        </p:spPr>
        <p:txBody>
          <a:bodyPr wrap="square">
            <a:spAutoFit/>
          </a:bodyPr>
          <a:lstStyle/>
          <a:p>
            <a:r>
              <a:rPr lang="en-GB" sz="1400" dirty="0"/>
              <a:t>http://www.skillsforhealth.org.uk/index.php?option=com_mtree&amp;task=att_download&amp;link_id=163&amp;cf_id=24</a:t>
            </a:r>
          </a:p>
        </p:txBody>
      </p:sp>
    </p:spTree>
    <p:extLst>
      <p:ext uri="{BB962C8B-B14F-4D97-AF65-F5344CB8AC3E}">
        <p14:creationId xmlns:p14="http://schemas.microsoft.com/office/powerpoint/2010/main" val="29885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10558</TotalTime>
  <Words>2581</Words>
  <Application>Microsoft Office PowerPoint</Application>
  <PresentationFormat>Widescreen</PresentationFormat>
  <Paragraphs>357</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Symbol</vt:lpstr>
      <vt:lpstr>Wingdings</vt:lpstr>
      <vt:lpstr>Office Theme</vt:lpstr>
      <vt:lpstr>Gill Harrison</vt:lpstr>
      <vt:lpstr>Aims</vt:lpstr>
      <vt:lpstr>What is CASE?</vt:lpstr>
      <vt:lpstr>CASE principles</vt:lpstr>
      <vt:lpstr>Challenges ahead for CASE? </vt:lpstr>
      <vt:lpstr>HEE’s mandate objective</vt:lpstr>
      <vt:lpstr>HEE project: stakeholders said</vt:lpstr>
      <vt:lpstr>HEE and stakeholders</vt:lpstr>
      <vt:lpstr>A Career Framework for the NHS (2004) </vt:lpstr>
      <vt:lpstr>Proposed career and progression framework for  Sonography</vt:lpstr>
      <vt:lpstr>Working groups - SIG: Scope of practice</vt:lpstr>
      <vt:lpstr>PowerPoint Presentation</vt:lpstr>
      <vt:lpstr>PowerPoint Presentation</vt:lpstr>
      <vt:lpstr>Working groups: SIG</vt:lpstr>
      <vt:lpstr>Working groups: STG</vt:lpstr>
      <vt:lpstr>Working groups: Regulation</vt:lpstr>
      <vt:lpstr>Working groups: National Occupational Standards     </vt:lpstr>
      <vt:lpstr>CASE Standards </vt:lpstr>
      <vt:lpstr>CASE Standards </vt:lpstr>
      <vt:lpstr>CASE Standards </vt:lpstr>
      <vt:lpstr>Course content: All options</vt:lpstr>
      <vt:lpstr>ACTIVITY 1: Focused v Pg programme?</vt:lpstr>
      <vt:lpstr>ACTIVITY 1:</vt:lpstr>
      <vt:lpstr>ACTIVITY 2: What additional things need to be considered for direct entry ultrasound?</vt:lpstr>
      <vt:lpstr>Conclusion</vt:lpstr>
      <vt:lpstr>CASE documents and processes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Gill Harrison</dc:title>
  <dc:creator>Gill</dc:creator>
  <cp:lastModifiedBy>Gill</cp:lastModifiedBy>
  <cp:revision>59</cp:revision>
  <dcterms:created xsi:type="dcterms:W3CDTF">2019-03-15T18:33:12Z</dcterms:created>
  <dcterms:modified xsi:type="dcterms:W3CDTF">2019-05-16T17:40:46Z</dcterms:modified>
</cp:coreProperties>
</file>