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94" r:id="rId3"/>
    <p:sldId id="295" r:id="rId4"/>
    <p:sldId id="299" r:id="rId5"/>
    <p:sldId id="298" r:id="rId6"/>
    <p:sldId id="297" r:id="rId7"/>
    <p:sldId id="304" r:id="rId8"/>
    <p:sldId id="303" r:id="rId9"/>
    <p:sldId id="305" r:id="rId10"/>
    <p:sldId id="306" r:id="rId11"/>
    <p:sldId id="307" r:id="rId12"/>
    <p:sldId id="302" r:id="rId13"/>
    <p:sldId id="308" r:id="rId14"/>
  </p:sldIdLst>
  <p:sldSz cx="9144000" cy="6858000" type="screen4x3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3AEA"/>
    <a:srgbClr val="2D0EB2"/>
    <a:srgbClr val="251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7BA79B-36D2-48FC-A666-84D4AFE26B36}" v="41" dt="2021-09-24T17:32:24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563" autoAdjust="0"/>
  </p:normalViewPr>
  <p:slideViewPr>
    <p:cSldViewPr>
      <p:cViewPr varScale="1">
        <p:scale>
          <a:sx n="94" d="100"/>
          <a:sy n="94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D6522-F883-4060-A806-F720B01E8781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2F9FB-656C-42C2-8C8E-C693BEE4D2F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818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0F86A-35BF-4EC4-B039-228254072088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B092-AE86-4251-9825-BEBCF6AF10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009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56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059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8638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936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6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0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615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803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13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506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40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93B092-AE86-4251-9825-BEBCF6AF107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924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2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68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17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93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70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781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97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86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83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518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91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63C08-8937-47C2-958C-BC068E4F72F7}" type="datetimeFigureOut">
              <a:rPr lang="en-GB" smtClean="0"/>
              <a:pPr/>
              <a:t>01/10/2021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5A695-6E95-4818-B4B3-04743C12280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72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3888432"/>
          </a:xfrm>
        </p:spPr>
        <p:txBody>
          <a:bodyPr>
            <a:noAutofit/>
          </a:bodyPr>
          <a:lstStyle/>
          <a:p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Guidance for Completion </a:t>
            </a:r>
            <a:b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of</a:t>
            </a:r>
            <a:b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CASE 2020-2021 APMR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55576" y="4581128"/>
            <a:ext cx="7632848" cy="6480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Gill Dolbear – CASE Education Officer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9BB9C9-EA61-43AC-8F65-BD6A7B8CE5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23"/>
    </mc:Choice>
    <mc:Fallback xmlns="">
      <p:transition spd="slow"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C80D-749C-4DE8-9904-50405928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External Examiners, Reports &amp; University Responses                                                            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38C27-CE94-412C-8B78-6B10BFA2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800" b="1" dirty="0"/>
              <a:t>Question: </a:t>
            </a:r>
            <a:r>
              <a:rPr lang="en-GB" sz="2800" i="1" dirty="0">
                <a:solidFill>
                  <a:srgbClr val="FF0000"/>
                </a:solidFill>
              </a:rPr>
              <a:t>Please confirm that your External Examiner(s) hold an ultrasound qualification.</a:t>
            </a:r>
          </a:p>
          <a:p>
            <a:pPr marL="0" indent="0">
              <a:buNone/>
            </a:pPr>
            <a:endParaRPr lang="en-GB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00" b="1" dirty="0"/>
              <a:t>Question: </a:t>
            </a:r>
            <a:r>
              <a:rPr lang="en-GB" sz="2800" i="1" dirty="0"/>
              <a:t>Please confirm if the External Examiner’s report is being sent to CASE at this time. </a:t>
            </a:r>
            <a:r>
              <a:rPr lang="en-GB" sz="2800" i="1" dirty="0">
                <a:solidFill>
                  <a:srgbClr val="FF0000"/>
                </a:solidFill>
              </a:rPr>
              <a:t>If yes, please upload a copy as a PDF document.</a:t>
            </a:r>
          </a:p>
          <a:p>
            <a:pPr marL="0" indent="0">
              <a:buNone/>
            </a:pPr>
            <a:endParaRPr lang="en-GB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00" b="1" dirty="0"/>
              <a:t>Question: </a:t>
            </a:r>
            <a:r>
              <a:rPr lang="en-GB" sz="2800" i="1" dirty="0">
                <a:solidFill>
                  <a:srgbClr val="FF0000"/>
                </a:solidFill>
              </a:rPr>
              <a:t>Please confirm if the Programme Team’s response to the External Examiner’s Report is being sent to CASE at this time. If yes, please upload a copy as a PDF document.</a:t>
            </a:r>
            <a:endParaRPr lang="en-GB" sz="2800" b="1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2A7445B2-CBC1-465A-A7DE-06A2FF292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B3F2CA4-908B-4F6B-AD9F-B7C618A26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2"/>
    </mc:Choice>
    <mc:Fallback xmlns="">
      <p:transition spd="slow" advTm="40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3312B-F500-4866-B2BB-9C2D79615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85" y="116632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Programme Leader’s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C60DA-8609-4975-A004-45D6823AB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985" y="1149237"/>
            <a:ext cx="8229600" cy="547260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Please give an overview of activities relating to the programme in this review period; this should give the CASE APMR team a descriptive report which clearly explains the data presented in this response. If you wish to upload your overview as a sep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</a:t>
            </a: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 document, you can do so below this question. </a:t>
            </a:r>
            <a:r>
              <a:rPr lang="en-GB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a minimum</a:t>
            </a: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it should include: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of recruitment to and retention within the programme including recruitment/retention strategies 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overview of the programme management team's activities and CPD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Quality management of the programme, including administrative support, and any issues raised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success of individual modules run during this period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cohort achievement per module</a:t>
            </a:r>
          </a:p>
          <a:p>
            <a:pPr marL="0" lvl="0" indent="0">
              <a:lnSpc>
                <a:spcPct val="107000"/>
              </a:lnSpc>
              <a:buNone/>
            </a:pPr>
            <a:endParaRPr lang="en-GB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proposed changes to modules or the programme, including those already mentioned in Section 2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problems, general or particular, that CASE might be able to help with.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C3A7A2-F8F9-4FD6-A05A-24831610A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3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22"/>
    </mc:Choice>
    <mc:Fallback xmlns="">
      <p:transition spd="slow" advTm="28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1C80D-749C-4DE8-9904-50405928D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Documents to be Uploaded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38C27-CE94-412C-8B78-6B10BFA2A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680520"/>
          </a:xfrm>
        </p:spPr>
        <p:txBody>
          <a:bodyPr/>
          <a:lstStyle/>
          <a:p>
            <a:r>
              <a:rPr lang="en-GB" sz="2400" dirty="0"/>
              <a:t>Application for re-accreditation </a:t>
            </a:r>
            <a:r>
              <a:rPr lang="en-GB" sz="2000" dirty="0"/>
              <a:t>(as necessary)</a:t>
            </a:r>
          </a:p>
          <a:p>
            <a:endParaRPr lang="en-GB" sz="1200" dirty="0"/>
          </a:p>
          <a:p>
            <a:r>
              <a:rPr lang="en-GB" sz="2400" dirty="0"/>
              <a:t>CVs of new members of staff </a:t>
            </a:r>
            <a:r>
              <a:rPr lang="en-GB" sz="2000" dirty="0"/>
              <a:t>(as necessary)</a:t>
            </a:r>
          </a:p>
          <a:p>
            <a:endParaRPr lang="en-GB" sz="1200" dirty="0"/>
          </a:p>
          <a:p>
            <a:r>
              <a:rPr lang="en-GB" sz="2400" dirty="0"/>
              <a:t>External Examiner’s Report </a:t>
            </a:r>
            <a:r>
              <a:rPr lang="en-GB" sz="2000" dirty="0"/>
              <a:t>(</a:t>
            </a:r>
            <a:r>
              <a:rPr lang="en-GB" sz="2000" dirty="0">
                <a:solidFill>
                  <a:srgbClr val="FF0000"/>
                </a:solidFill>
              </a:rPr>
              <a:t>mandatory</a:t>
            </a:r>
            <a:r>
              <a:rPr lang="en-GB" sz="2000" dirty="0"/>
              <a:t>)</a:t>
            </a:r>
          </a:p>
          <a:p>
            <a:endParaRPr lang="en-GB" sz="1200" dirty="0"/>
          </a:p>
          <a:p>
            <a:r>
              <a:rPr lang="en-GB" sz="2400" dirty="0"/>
              <a:t>University response to External Examiner’s Report </a:t>
            </a:r>
            <a:r>
              <a:rPr lang="en-GB" sz="2000" dirty="0"/>
              <a:t>(</a:t>
            </a:r>
            <a:r>
              <a:rPr lang="en-GB" sz="2000" dirty="0">
                <a:solidFill>
                  <a:srgbClr val="FF0000"/>
                </a:solidFill>
              </a:rPr>
              <a:t>mandatory</a:t>
            </a:r>
            <a:r>
              <a:rPr lang="en-GB" sz="2000" dirty="0"/>
              <a:t>)</a:t>
            </a:r>
            <a:endParaRPr lang="en-GB" sz="2400" dirty="0"/>
          </a:p>
          <a:p>
            <a:pPr marL="0" indent="0">
              <a:buNone/>
            </a:pPr>
            <a:endParaRPr lang="en-GB" sz="1200" dirty="0"/>
          </a:p>
          <a:p>
            <a:r>
              <a:rPr lang="en-GB" sz="2400" dirty="0"/>
              <a:t>Programme Leader’s Overview </a:t>
            </a:r>
            <a:r>
              <a:rPr lang="en-GB" sz="2000" dirty="0"/>
              <a:t>(if not provided within the form).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</a:rPr>
              <a:t>Polite Request from CASE: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7030A0"/>
                </a:solidFill>
              </a:rPr>
              <a:t>In order to streamline the CASE APMR process, please do NOT submit your APMR without including the two mandatory documents identified above.</a:t>
            </a:r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5A564EC-C535-46A3-8EE8-814F350F0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4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2"/>
    </mc:Choice>
    <mc:Fallback xmlns="">
      <p:transition spd="slow" advTm="56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4E558-1055-4AAC-B2E9-32F4ECDDA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>
            <a:noAutofit/>
          </a:bodyPr>
          <a:lstStyle/>
          <a:p>
            <a:r>
              <a:rPr lang="en-GB" sz="9600" b="1" dirty="0">
                <a:solidFill>
                  <a:schemeClr val="accent1">
                    <a:lumMod val="75000"/>
                  </a:schemeClr>
                </a:solidFill>
              </a:rPr>
              <a:t>Thank you!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715778D9-81D5-4438-9501-F3DB707F41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75F972-D1A5-467F-B310-85D3318E7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6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4"/>
    </mc:Choice>
    <mc:Fallback xmlns="">
      <p:transition spd="slow" advTm="5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Rationale for Improvement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406849"/>
            <a:ext cx="8229600" cy="4446383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13/19 APMRs required additional information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“</a:t>
            </a:r>
            <a:r>
              <a:rPr lang="en-GB" sz="2400" b="0" i="1" u="none" strike="noStrike" dirty="0">
                <a:effectLst/>
                <a:latin typeface="Calibri" panose="020F0502020204030204" pitchFamily="34" charset="0"/>
              </a:rPr>
              <a:t>The questions are not clear to the team at times</a:t>
            </a:r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” (</a:t>
            </a:r>
            <a:r>
              <a:rPr lang="en-GB" sz="2400" dirty="0"/>
              <a:t>3 leads misinterpreted some questions (these were questions 18, 20, 21, 24 and 30)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sz="2400" b="0" i="0" u="none" strike="noStrike" dirty="0">
                <a:effectLst/>
              </a:rPr>
              <a:t>“</a:t>
            </a:r>
            <a:r>
              <a:rPr lang="en-GB" sz="2400" b="0" i="1" u="none" strike="noStrike" dirty="0">
                <a:effectLst/>
              </a:rPr>
              <a:t>Not all of the questions suit our programme so I have adapted where possible</a:t>
            </a:r>
            <a:r>
              <a:rPr lang="en-GB" sz="2400" b="0" i="0" u="none" strike="noStrike" dirty="0">
                <a:effectLst/>
              </a:rPr>
              <a:t>”</a:t>
            </a:r>
          </a:p>
          <a:p>
            <a:pPr marL="0" indent="0">
              <a:buNone/>
            </a:pPr>
            <a:endParaRPr lang="en-GB" sz="800" b="0" i="0" u="none" strike="noStrike" dirty="0">
              <a:effectLst/>
            </a:endParaRPr>
          </a:p>
          <a:p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“</a:t>
            </a:r>
            <a:r>
              <a:rPr lang="en-GB" sz="2400" b="0" i="1" u="none" strike="noStrike" dirty="0">
                <a:effectLst/>
                <a:latin typeface="Calibri" panose="020F0502020204030204" pitchFamily="34" charset="0"/>
              </a:rPr>
              <a:t>The student data table should include a column for students interrupting studies, as it is unclear where these students are to be placed within the data requested</a:t>
            </a:r>
            <a:r>
              <a:rPr lang="en-GB" sz="2400" b="0" i="0" u="none" strike="noStrike" dirty="0">
                <a:effectLst/>
                <a:latin typeface="Calibri" panose="020F0502020204030204" pitchFamily="34" charset="0"/>
              </a:rPr>
              <a:t>”</a:t>
            </a:r>
          </a:p>
          <a:p>
            <a:pPr marL="0" indent="0">
              <a:buNone/>
            </a:pPr>
            <a:endParaRPr lang="en-GB" sz="900" b="0" i="0" u="none" strike="noStrike" dirty="0">
              <a:effectLst/>
              <a:latin typeface="Calibri" panose="020F0502020204030204" pitchFamily="34" charset="0"/>
            </a:endParaRPr>
          </a:p>
          <a:p>
            <a:r>
              <a:rPr lang="en-GB" sz="2400" dirty="0">
                <a:latin typeface="Calibri" panose="020F0502020204030204" pitchFamily="34" charset="0"/>
              </a:rPr>
              <a:t>The APMR process took 12 months in total!</a:t>
            </a:r>
            <a:endParaRPr lang="en-GB" sz="2400" b="0" i="0" u="none" strike="noStrike" dirty="0">
              <a:effectLst/>
            </a:endParaRPr>
          </a:p>
          <a:p>
            <a:endParaRPr lang="en-GB" sz="2400" b="0" i="0" u="none" strike="noStrike" dirty="0">
              <a:effectLst/>
            </a:endParaRPr>
          </a:p>
          <a:p>
            <a:endParaRPr lang="en-GB" sz="2400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None/>
            </a:pPr>
            <a:endParaRPr lang="en-GB" sz="1400" dirty="0"/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49C1DE-0349-4369-AA59-9364090E31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40"/>
    </mc:Choice>
    <mc:Fallback xmlns="">
      <p:transition spd="slow" advTm="85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7CCDB-8BFF-400B-854A-8D5D18900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Changes made to the APMR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EF1C7-3B7B-4889-AD79-C745E53A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600200"/>
            <a:ext cx="8496944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Minor changes have been made to the wording and the order of some questions to improve clarity and understanding </a:t>
            </a:r>
          </a:p>
          <a:p>
            <a:pPr marL="0" indent="0">
              <a:buNone/>
            </a:pPr>
            <a:endParaRPr lang="en-GB" sz="800" dirty="0"/>
          </a:p>
          <a:p>
            <a:r>
              <a:rPr lang="en-GB" dirty="0"/>
              <a:t>The functionality of the form has changed so that you will be directed to subsequent relevant questions based on your answers to previous questions</a:t>
            </a:r>
          </a:p>
          <a:p>
            <a:pPr marL="0" indent="0">
              <a:buNone/>
            </a:pPr>
            <a:endParaRPr lang="en-GB" sz="900" dirty="0"/>
          </a:p>
          <a:p>
            <a:r>
              <a:rPr lang="en-GB" dirty="0"/>
              <a:t>Major changes have also been made to some questions as follows:</a:t>
            </a:r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C43675F9-FBE5-4B7D-85FD-D4522D05A2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7367F24-7D61-4C98-91A4-324864027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24"/>
    </mc:Choice>
    <mc:Fallback xmlns="">
      <p:transition spd="slow" advTm="34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71251-F7FD-4B34-864E-2BA5B42A9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Changes to improve clarity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ECD49-89A1-46D5-B824-4C61601F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6104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200" b="1" dirty="0"/>
              <a:t>Question:</a:t>
            </a:r>
            <a:r>
              <a:rPr lang="en-GB" sz="3200" dirty="0"/>
              <a:t> </a:t>
            </a:r>
            <a:r>
              <a:rPr lang="en-GB" sz="3200" i="1" dirty="0"/>
              <a:t>Did any substantive changes to the programme structure or assessment come into effect during the review period</a:t>
            </a:r>
            <a:r>
              <a:rPr lang="en-GB" sz="3200" i="1" dirty="0">
                <a:solidFill>
                  <a:srgbClr val="FF0000"/>
                </a:solidFill>
              </a:rPr>
              <a:t> e.g. the addition or removal of modules?</a:t>
            </a:r>
            <a:br>
              <a:rPr lang="en-GB" sz="3200" dirty="0">
                <a:solidFill>
                  <a:srgbClr val="FF0000"/>
                </a:solidFill>
              </a:rPr>
            </a:br>
            <a:br>
              <a:rPr lang="en-GB" sz="3200" dirty="0">
                <a:solidFill>
                  <a:srgbClr val="FF0000"/>
                </a:solidFill>
              </a:rPr>
            </a:br>
            <a:br>
              <a:rPr lang="en-GB" sz="3200" dirty="0">
                <a:solidFill>
                  <a:srgbClr val="FF0000"/>
                </a:solidFill>
              </a:rPr>
            </a:br>
            <a:r>
              <a:rPr lang="en-GB" sz="3200" b="1" dirty="0"/>
              <a:t>Question: </a:t>
            </a:r>
            <a:r>
              <a:rPr lang="en-GB" sz="3200" i="1" dirty="0"/>
              <a:t>Did any minor changes to the programme structure or assessment come into effect during the review period e.g. </a:t>
            </a:r>
            <a:r>
              <a:rPr lang="en-GB" sz="3200" i="1" dirty="0">
                <a:solidFill>
                  <a:srgbClr val="FF0000"/>
                </a:solidFill>
              </a:rPr>
              <a:t>changes to </a:t>
            </a:r>
            <a:r>
              <a:rPr lang="en-GB" sz="3200" i="1" dirty="0"/>
              <a:t>timetabling, university calendar modifications, university regulations, amalgamation of  educational schools or faculties?</a:t>
            </a:r>
            <a:br>
              <a:rPr lang="en-GB" sz="3200" dirty="0">
                <a:solidFill>
                  <a:srgbClr val="FF0000"/>
                </a:solidFill>
              </a:rPr>
            </a:br>
            <a:endParaRPr lang="en-GB" dirty="0"/>
          </a:p>
        </p:txBody>
      </p:sp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D607CB69-B8C4-478A-88DE-D978EAB7A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5B906A-06DF-4F21-94D6-4BE7508F1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02"/>
    </mc:Choice>
    <mc:Fallback xmlns="">
      <p:transition spd="slow" advTm="39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3E67B-AA3D-4262-BF75-F935EE5FB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052736"/>
            <a:ext cx="8229599" cy="3389162"/>
          </a:xfrm>
        </p:spPr>
        <p:txBody>
          <a:bodyPr>
            <a:normAutofit fontScale="90000"/>
          </a:bodyPr>
          <a:lstStyle/>
          <a:p>
            <a:pPr algn="l"/>
            <a:r>
              <a:rPr lang="en-GB" sz="2200" b="1" dirty="0"/>
              <a:t>Question:</a:t>
            </a:r>
            <a:r>
              <a:rPr lang="en-GB" sz="2200" dirty="0"/>
              <a:t> </a:t>
            </a:r>
            <a:r>
              <a:rPr lang="en-GB" sz="2200" i="1" dirty="0"/>
              <a:t>Please tell us about the number of students on your programme. </a:t>
            </a:r>
            <a:br>
              <a:rPr lang="en-GB" sz="2200" i="1" dirty="0"/>
            </a:br>
            <a:r>
              <a:rPr lang="en-GB" sz="2200" i="1" dirty="0"/>
              <a:t>Note: boxes cannot be left blank; please </a:t>
            </a:r>
            <a:r>
              <a:rPr lang="en-GB" sz="2200" i="1" dirty="0">
                <a:solidFill>
                  <a:srgbClr val="FF0000"/>
                </a:solidFill>
              </a:rPr>
              <a:t>insert</a:t>
            </a:r>
            <a:r>
              <a:rPr lang="en-GB" sz="2200" i="1" dirty="0"/>
              <a:t> ‘N’ where not applicable. </a:t>
            </a:r>
            <a:br>
              <a:rPr lang="en-GB" sz="2200" i="1" dirty="0"/>
            </a:br>
            <a:r>
              <a:rPr lang="en-GB" sz="2200" i="1" dirty="0">
                <a:solidFill>
                  <a:srgbClr val="FF0000"/>
                </a:solidFill>
              </a:rPr>
              <a:t> </a:t>
            </a:r>
            <a:br>
              <a:rPr lang="en-GB" sz="2200" dirty="0">
                <a:solidFill>
                  <a:srgbClr val="FF0000"/>
                </a:solidFill>
              </a:rPr>
            </a:br>
            <a:r>
              <a:rPr lang="en-GB" sz="2200" b="1" dirty="0"/>
              <a:t>Changes:</a:t>
            </a:r>
            <a:br>
              <a:rPr lang="en-GB" sz="2200" dirty="0">
                <a:solidFill>
                  <a:srgbClr val="FF0000"/>
                </a:solidFill>
              </a:rPr>
            </a:br>
            <a:r>
              <a:rPr lang="en-GB" sz="2200" dirty="0"/>
              <a:t>1. An additional column has been added to the table for students who have interrupted.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/>
              <a:t>2. The wording of two column headings has been re-worded for clarity.</a:t>
            </a:r>
            <a:br>
              <a:rPr lang="en-GB" sz="2200" dirty="0"/>
            </a:br>
            <a:br>
              <a:rPr lang="en-GB" sz="2200" dirty="0"/>
            </a:br>
            <a:r>
              <a:rPr lang="en-GB" sz="2200" dirty="0"/>
              <a:t>3. The form has been changed so that, if you say you only offer a PgC, then the PgD and MSc rows will not appear.</a:t>
            </a:r>
            <a:br>
              <a:rPr lang="en-GB" sz="2200" dirty="0"/>
            </a:br>
            <a:br>
              <a:rPr lang="en-GB" sz="2800" dirty="0">
                <a:solidFill>
                  <a:srgbClr val="FF0000"/>
                </a:solidFill>
              </a:rPr>
            </a:br>
            <a:br>
              <a:rPr lang="en-GB" sz="2800" dirty="0">
                <a:solidFill>
                  <a:srgbClr val="FF0000"/>
                </a:solidFill>
              </a:rPr>
            </a:br>
            <a:endParaRPr lang="en-GB" sz="28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4030ECE-E5B1-4AA9-A0A2-F15B06A340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908551"/>
              </p:ext>
            </p:extLst>
          </p:nvPr>
        </p:nvGraphicFramePr>
        <p:xfrm>
          <a:off x="457200" y="3955181"/>
          <a:ext cx="8229599" cy="233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>
                  <a:extLst>
                    <a:ext uri="{9D8B030D-6E8A-4147-A177-3AD203B41FA5}">
                      <a16:colId xmlns:a16="http://schemas.microsoft.com/office/drawing/2014/main" val="93385063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262335021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124045614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02799169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1088037649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414547940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2591057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Number of new students enrolling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Number of other students already enrolled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Number of students who have interrupted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Number achieving their target module(s) or exit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rgbClr val="FF0000"/>
                          </a:solidFill>
                        </a:rPr>
                        <a:t>Number leaving without achieving their target module(s) or exit award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Number progressing to the next 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65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CPD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75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452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PgD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307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311052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05DC7F-744B-4800-AEE4-2D536A3C94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1"/>
    </mc:Choice>
    <mc:Fallback xmlns="">
      <p:transition spd="slow" advTm="5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0210F-496E-4844-9AE3-820D65A28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6899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Professions of Students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DF85FA-70A7-41DD-BBAB-EB2C95E5F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3235954"/>
              </p:ext>
            </p:extLst>
          </p:nvPr>
        </p:nvGraphicFramePr>
        <p:xfrm>
          <a:off x="1589977" y="1293454"/>
          <a:ext cx="5964046" cy="53520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0073">
                  <a:extLst>
                    <a:ext uri="{9D8B030D-6E8A-4147-A177-3AD203B41FA5}">
                      <a16:colId xmlns:a16="http://schemas.microsoft.com/office/drawing/2014/main" val="2878665013"/>
                    </a:ext>
                  </a:extLst>
                </a:gridCol>
                <a:gridCol w="886471">
                  <a:extLst>
                    <a:ext uri="{9D8B030D-6E8A-4147-A177-3AD203B41FA5}">
                      <a16:colId xmlns:a16="http://schemas.microsoft.com/office/drawing/2014/main" val="1367165334"/>
                    </a:ext>
                  </a:extLst>
                </a:gridCol>
                <a:gridCol w="886471">
                  <a:extLst>
                    <a:ext uri="{9D8B030D-6E8A-4147-A177-3AD203B41FA5}">
                      <a16:colId xmlns:a16="http://schemas.microsoft.com/office/drawing/2014/main" val="2219157114"/>
                    </a:ext>
                  </a:extLst>
                </a:gridCol>
                <a:gridCol w="887280">
                  <a:extLst>
                    <a:ext uri="{9D8B030D-6E8A-4147-A177-3AD203B41FA5}">
                      <a16:colId xmlns:a16="http://schemas.microsoft.com/office/drawing/2014/main" val="2751238575"/>
                    </a:ext>
                  </a:extLst>
                </a:gridCol>
                <a:gridCol w="886471">
                  <a:extLst>
                    <a:ext uri="{9D8B030D-6E8A-4147-A177-3AD203B41FA5}">
                      <a16:colId xmlns:a16="http://schemas.microsoft.com/office/drawing/2014/main" val="2528856534"/>
                    </a:ext>
                  </a:extLst>
                </a:gridCol>
                <a:gridCol w="887280">
                  <a:extLst>
                    <a:ext uri="{9D8B030D-6E8A-4147-A177-3AD203B41FA5}">
                      <a16:colId xmlns:a16="http://schemas.microsoft.com/office/drawing/2014/main" val="2421530281"/>
                    </a:ext>
                  </a:extLst>
                </a:gridCol>
              </a:tblGrid>
              <a:tr h="1370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Profession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CPD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PgC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PgD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MSc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TOTAL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9348837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Biochemist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484369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Biomedical Scientist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9417518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Chiropractors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5166498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Clinical Scientist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873938"/>
                  </a:ext>
                </a:extLst>
              </a:tr>
              <a:tr h="1067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Diagnostic Radiographer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2361760"/>
                  </a:ext>
                </a:extLst>
              </a:tr>
              <a:tr h="280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Direct Entry Health Professional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2248477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Direct Entry Other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7140230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Human Biologist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334778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Kinesiologist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8062776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(GP)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662576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(A&amp;E)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288648"/>
                  </a:ext>
                </a:extLst>
              </a:tr>
              <a:tr h="280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(Anaesthesiology)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347902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(Obs/Gynae)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6039848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(Radiology)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3479345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(Vascular)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9440109"/>
                  </a:ext>
                </a:extLst>
              </a:tr>
              <a:tr h="280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(Rheumatology)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5349404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(overseas)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462794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Doctor (Urology)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4146183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Medical Physicist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7478851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Midwife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206511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Nurse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6860599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Nurse A&amp;E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354245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Nurse EPAU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553057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Osteopaths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8500920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Physiological Scientist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7624579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Physiotherapist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6524169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Podiatrist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3377292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Sonographer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225586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Therapeutic Radiographer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728682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Vascular Scientist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021551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Other: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5867535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Other: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7336199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Other: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619071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Other: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8885203"/>
                  </a:ext>
                </a:extLst>
              </a:tr>
              <a:tr h="13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Other: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>
                          <a:effectLst/>
                        </a:rPr>
                        <a:t> 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535540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F102EAD-9989-438D-99C7-E09346888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05" y="875080"/>
            <a:ext cx="88549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/>
              <a:t>Question: </a:t>
            </a:r>
            <a:r>
              <a:rPr lang="en-GB" sz="1600" dirty="0"/>
              <a:t>Please indicate your enrolling-students’ professions and the numbers enrolling to each award.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C8D7C01-EE73-42C7-A750-D8D09EE3A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83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56"/>
    </mc:Choice>
    <mc:Fallback xmlns="">
      <p:transition spd="slow" advTm="42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C372-21AF-44FC-8BAC-4CA4B825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Information relating to workloads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34CD-B2B3-40DB-A7BC-15F01F3C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0117"/>
            <a:ext cx="8229600" cy="5143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Question:</a:t>
            </a:r>
            <a:r>
              <a:rPr lang="en-GB" sz="2000" dirty="0"/>
              <a:t> </a:t>
            </a:r>
            <a:r>
              <a:rPr lang="en-GB" sz="2000" i="1" dirty="0"/>
              <a:t>Please list the names of the Programme team who hold </a:t>
            </a:r>
            <a:r>
              <a:rPr lang="en-GB" sz="2000" i="1" dirty="0">
                <a:solidFill>
                  <a:srgbClr val="FF0000"/>
                </a:solidFill>
              </a:rPr>
              <a:t>substantive</a:t>
            </a:r>
            <a:r>
              <a:rPr lang="en-GB" sz="2000" i="1" dirty="0"/>
              <a:t> posts within the University, including the Programme Leader, during the review year. </a:t>
            </a:r>
            <a:r>
              <a:rPr lang="en-GB" sz="2000" i="1" dirty="0">
                <a:solidFill>
                  <a:srgbClr val="FF0000"/>
                </a:solidFill>
              </a:rPr>
              <a:t>Please add their whole-time-equivalent (WTE) contribution to </a:t>
            </a:r>
            <a:r>
              <a:rPr lang="en-GB" sz="2000" i="1" u="sng" dirty="0">
                <a:solidFill>
                  <a:srgbClr val="FF0000"/>
                </a:solidFill>
              </a:rPr>
              <a:t>this specific programme</a:t>
            </a:r>
            <a:r>
              <a:rPr lang="en-GB" sz="2000" i="1" dirty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GB" sz="20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000" b="1" dirty="0"/>
              <a:t>Question: </a:t>
            </a:r>
            <a:r>
              <a:rPr lang="en-GB" sz="2000" i="1" dirty="0">
                <a:solidFill>
                  <a:srgbClr val="FF0000"/>
                </a:solidFill>
              </a:rPr>
              <a:t>Please list the names of any sessional staff / visiting lecturers / honorary associate lecturers during the review year and the approximate number of lectures they each deliver.</a:t>
            </a:r>
          </a:p>
          <a:p>
            <a:pPr marL="0" indent="0">
              <a:buNone/>
            </a:pPr>
            <a:endParaRPr lang="en-GB" sz="20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b="1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A45A073-CB74-4F80-B34A-53C904895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476036"/>
              </p:ext>
            </p:extLst>
          </p:nvPr>
        </p:nvGraphicFramePr>
        <p:xfrm>
          <a:off x="611560" y="4221088"/>
          <a:ext cx="792087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0293">
                  <a:extLst>
                    <a:ext uri="{9D8B030D-6E8A-4147-A177-3AD203B41FA5}">
                      <a16:colId xmlns:a16="http://schemas.microsoft.com/office/drawing/2014/main" val="3523494069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1351384721"/>
                    </a:ext>
                  </a:extLst>
                </a:gridCol>
                <a:gridCol w="2640293">
                  <a:extLst>
                    <a:ext uri="{9D8B030D-6E8A-4147-A177-3AD203B41FA5}">
                      <a16:colId xmlns:a16="http://schemas.microsoft.com/office/drawing/2014/main" val="724226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Title of 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Number of Lectures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213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419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40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698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338142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7F035EC-1F76-4544-B31F-18ECB7A82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3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74"/>
    </mc:Choice>
    <mc:Fallback xmlns="">
      <p:transition spd="slow" advTm="5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C372-21AF-44FC-8BAC-4CA4B825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Information relating to workloads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34CD-B2B3-40DB-A7BC-15F01F3C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/>
              <a:t>Question: </a:t>
            </a:r>
            <a:r>
              <a:rPr lang="en-GB" sz="2800" i="1" dirty="0">
                <a:solidFill>
                  <a:srgbClr val="FF0000"/>
                </a:solidFill>
              </a:rPr>
              <a:t>Please tick the type of administrative support you have for the programme:</a:t>
            </a:r>
          </a:p>
          <a:p>
            <a:pPr marL="0" indent="0">
              <a:buNone/>
            </a:pPr>
            <a:endParaRPr lang="en-GB" sz="28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00" i="1" dirty="0">
                <a:solidFill>
                  <a:srgbClr val="FF0000"/>
                </a:solidFill>
              </a:rPr>
              <a:t>Named administrator for the programme</a:t>
            </a:r>
          </a:p>
          <a:p>
            <a:pPr marL="0" indent="0">
              <a:buNone/>
            </a:pPr>
            <a:endParaRPr lang="en-GB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800" i="1" dirty="0">
                <a:solidFill>
                  <a:srgbClr val="FF0000"/>
                </a:solidFill>
              </a:rPr>
              <a:t>Generic programme administration</a:t>
            </a: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C05FA1CD-ACF6-4171-9CD3-B8F153EB9EA3}"/>
              </a:ext>
            </a:extLst>
          </p:cNvPr>
          <p:cNvSpPr txBox="1"/>
          <p:nvPr/>
        </p:nvSpPr>
        <p:spPr>
          <a:xfrm>
            <a:off x="6705699" y="3201888"/>
            <a:ext cx="432048" cy="40233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1D5E8B4-6495-4B8F-870B-FA146DCC9690}"/>
              </a:ext>
            </a:extLst>
          </p:cNvPr>
          <p:cNvSpPr txBox="1"/>
          <p:nvPr/>
        </p:nvSpPr>
        <p:spPr>
          <a:xfrm>
            <a:off x="6705699" y="4268835"/>
            <a:ext cx="432047" cy="40233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8B71D7-72A3-4FD4-86AB-603C85F84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4793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GB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AA07FC-58E4-4765-978B-8E2C6AA95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851920"/>
            <a:ext cx="3033255" cy="1006079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187920F-1A79-4102-8291-76CDB50DC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7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11"/>
    </mc:Choice>
    <mc:Fallback xmlns="">
      <p:transition spd="slow" advTm="2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7C372-21AF-44FC-8BAC-4CA4B825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" y="257015"/>
            <a:ext cx="9144000" cy="1143000"/>
          </a:xfrm>
        </p:spPr>
        <p:txBody>
          <a:bodyPr/>
          <a:lstStyle/>
          <a:p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Information on staff:student ratio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134CD-B2B3-40DB-A7BC-15F01F3C3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64" y="1400015"/>
            <a:ext cx="8820472" cy="49093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Question:</a:t>
            </a:r>
            <a:r>
              <a:rPr lang="en-GB" sz="2400" dirty="0"/>
              <a:t> </a:t>
            </a:r>
            <a:r>
              <a:rPr lang="en-GB" sz="2400" i="1" dirty="0"/>
              <a:t>What was the total number of individual students you had during the review period across </a:t>
            </a:r>
            <a:r>
              <a:rPr lang="en-GB" sz="2400" i="1" dirty="0">
                <a:solidFill>
                  <a:srgbClr val="FF0000"/>
                </a:solidFill>
              </a:rPr>
              <a:t>all</a:t>
            </a:r>
            <a:r>
              <a:rPr lang="en-GB" sz="2400" i="1" dirty="0"/>
              <a:t> </a:t>
            </a:r>
            <a:r>
              <a:rPr lang="en-GB" sz="2400" i="1" dirty="0">
                <a:solidFill>
                  <a:srgbClr val="FF0000"/>
                </a:solidFill>
              </a:rPr>
              <a:t>ultrasound programmes and courses that you deliver</a:t>
            </a:r>
            <a:r>
              <a:rPr lang="en-GB" sz="2400" i="1" dirty="0"/>
              <a:t>?</a:t>
            </a:r>
            <a:endParaRPr lang="en-GB" sz="2400" dirty="0"/>
          </a:p>
          <a:p>
            <a:pPr marL="0" indent="0">
              <a:buNone/>
            </a:pPr>
            <a:endParaRPr lang="en-GB" sz="8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b="1" dirty="0"/>
              <a:t>Question: </a:t>
            </a:r>
            <a:r>
              <a:rPr lang="en-GB" sz="2400" i="1" dirty="0"/>
              <a:t>For each team member </a:t>
            </a:r>
            <a:r>
              <a:rPr lang="en-GB" sz="2400" i="1" dirty="0">
                <a:solidFill>
                  <a:srgbClr val="FF0000"/>
                </a:solidFill>
              </a:rPr>
              <a:t>who holds a substantive post, </a:t>
            </a:r>
            <a:r>
              <a:rPr lang="en-GB" sz="2400" i="1" dirty="0"/>
              <a:t>please add their whole-time-equivalent (WTE) value </a:t>
            </a:r>
            <a:r>
              <a:rPr lang="en-GB" sz="2400" i="1" dirty="0">
                <a:solidFill>
                  <a:srgbClr val="FF0000"/>
                </a:solidFill>
              </a:rPr>
              <a:t>in terms of their contribution to this </a:t>
            </a:r>
            <a:r>
              <a:rPr lang="en-GB" sz="2400" i="1" u="sng" dirty="0">
                <a:solidFill>
                  <a:srgbClr val="FF0000"/>
                </a:solidFill>
              </a:rPr>
              <a:t>and any other ultrasound programmes and courses that you deliver</a:t>
            </a:r>
            <a:r>
              <a:rPr lang="en-GB" sz="2400" i="1" dirty="0">
                <a:solidFill>
                  <a:srgbClr val="FF0000"/>
                </a:solidFill>
              </a:rPr>
              <a:t>. This will be used to calculate your staff:student ratio.</a:t>
            </a:r>
          </a:p>
          <a:p>
            <a:pPr marL="0" indent="0">
              <a:buNone/>
            </a:pPr>
            <a:endParaRPr lang="en-GB" sz="8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/>
              <a:t>For example, 3.0 wte staff for 60 students = an SSR of 1:20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800" dirty="0"/>
              <a:t>Please note: Part-time students may count as one-third of a full-time student; therefore, the above example would be 3.0 wte staff for 20 students leading to an SSR of 1:6.7</a:t>
            </a:r>
          </a:p>
          <a:p>
            <a:pPr marL="0" indent="0">
              <a:buNone/>
            </a:pPr>
            <a:endParaRPr lang="en-GB" sz="28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000" b="1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DCCBB6F-01B9-4328-83B7-2409FE0FA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458112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478D13-4B97-48E0-B436-1850644AD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8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4"/>
    </mc:Choice>
    <mc:Fallback xmlns="">
      <p:transition spd="slow" advTm="42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487283C5B6C468132687A81B1BAC5" ma:contentTypeVersion="11" ma:contentTypeDescription="Create a new document." ma:contentTypeScope="" ma:versionID="a7bce55fb33c62ac7934c9a55da7b15c">
  <xsd:schema xmlns:xsd="http://www.w3.org/2001/XMLSchema" xmlns:xs="http://www.w3.org/2001/XMLSchema" xmlns:p="http://schemas.microsoft.com/office/2006/metadata/properties" xmlns:ns2="bf279381-36c8-4d49-971c-c0a56e3acb89" targetNamespace="http://schemas.microsoft.com/office/2006/metadata/properties" ma:root="true" ma:fieldsID="0715a2ef90791ed824d3e5251cc5e161" ns2:_="">
    <xsd:import namespace="bf279381-36c8-4d49-971c-c0a56e3ac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79381-36c8-4d49-971c-c0a56e3ac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2CB285-B682-40D4-A8B0-C574E5C63EBB}"/>
</file>

<file path=customXml/itemProps2.xml><?xml version="1.0" encoding="utf-8"?>
<ds:datastoreItem xmlns:ds="http://schemas.openxmlformats.org/officeDocument/2006/customXml" ds:itemID="{DE63EB03-26A7-48B8-A049-16A6AD449F34}"/>
</file>

<file path=customXml/itemProps3.xml><?xml version="1.0" encoding="utf-8"?>
<ds:datastoreItem xmlns:ds="http://schemas.openxmlformats.org/officeDocument/2006/customXml" ds:itemID="{9C893F90-C475-4CCF-A971-CA7ABE939BBC}"/>
</file>

<file path=docProps/app.xml><?xml version="1.0" encoding="utf-8"?>
<Properties xmlns="http://schemas.openxmlformats.org/officeDocument/2006/extended-properties" xmlns:vt="http://schemas.openxmlformats.org/officeDocument/2006/docPropsVTypes">
  <TotalTime>2221</TotalTime>
  <Words>1277</Words>
  <Application>Microsoft Office PowerPoint</Application>
  <PresentationFormat>On-screen Show (4:3)</PresentationFormat>
  <Paragraphs>324</Paragraphs>
  <Slides>13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Symbol</vt:lpstr>
      <vt:lpstr>Office Theme</vt:lpstr>
      <vt:lpstr>Guidance for Completion  of  CASE 2020-2021 APMR</vt:lpstr>
      <vt:lpstr>Rationale for Improvement</vt:lpstr>
      <vt:lpstr>Changes made to the APMR Form</vt:lpstr>
      <vt:lpstr>Changes to improve clarity</vt:lpstr>
      <vt:lpstr>Question: Please tell us about the number of students on your programme.  Note: boxes cannot be left blank; please insert ‘N’ where not applicable.    Changes: 1. An additional column has been added to the table for students who have interrupted.  2. The wording of two column headings has been re-worded for clarity.  3. The form has been changed so that, if you say you only offer a PgC, then the PgD and MSc rows will not appear.   </vt:lpstr>
      <vt:lpstr>Professions of Students</vt:lpstr>
      <vt:lpstr>Information relating to workloads </vt:lpstr>
      <vt:lpstr>Information relating to workloads </vt:lpstr>
      <vt:lpstr>Information on staff:student ratio </vt:lpstr>
      <vt:lpstr>External Examiners, Reports &amp; University Responses                                                                 </vt:lpstr>
      <vt:lpstr>Programme Leader’s Overview</vt:lpstr>
      <vt:lpstr>Documents to be Uploaded</vt:lpstr>
      <vt:lpstr>Thank you!</vt:lpstr>
    </vt:vector>
  </TitlesOfParts>
  <Company>Canterbury Christ Church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gmt5</dc:creator>
  <cp:lastModifiedBy>Sally Hawking</cp:lastModifiedBy>
  <cp:revision>156</cp:revision>
  <cp:lastPrinted>2021-09-10T16:58:24Z</cp:lastPrinted>
  <dcterms:created xsi:type="dcterms:W3CDTF">2014-11-21T17:29:14Z</dcterms:created>
  <dcterms:modified xsi:type="dcterms:W3CDTF">2021-10-01T14:12:45Z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0x010100481487283C5B6C468132687A81B1BAC5</vt:lpwstr>
  </property>
</Properties>
</file>